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86" r:id="rId2"/>
    <p:sldId id="387" r:id="rId3"/>
    <p:sldId id="388" r:id="rId4"/>
    <p:sldId id="363" r:id="rId5"/>
    <p:sldId id="389" r:id="rId6"/>
    <p:sldId id="371" r:id="rId7"/>
    <p:sldId id="390" r:id="rId8"/>
    <p:sldId id="383" r:id="rId9"/>
    <p:sldId id="391" r:id="rId10"/>
    <p:sldId id="384" r:id="rId11"/>
    <p:sldId id="393" r:id="rId12"/>
    <p:sldId id="392" r:id="rId13"/>
    <p:sldId id="401" r:id="rId14"/>
    <p:sldId id="398" r:id="rId15"/>
    <p:sldId id="397" r:id="rId16"/>
    <p:sldId id="396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421"/>
    <a:srgbClr val="3C3C3B"/>
    <a:srgbClr val="0C928D"/>
    <a:srgbClr val="BEC1C0"/>
    <a:srgbClr val="777877"/>
    <a:srgbClr val="21DF6D"/>
    <a:srgbClr val="9F14FF"/>
    <a:srgbClr val="FF14FF"/>
    <a:srgbClr val="F6BC1C"/>
    <a:srgbClr val="08A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3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51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26E2-5FC5-3C4A-ADE5-9F52F8F0A28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BD77F-50CB-E547-A1BB-02C4F56806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94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D77F-50CB-E547-A1BB-02C4F568069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33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27D55-4623-4532-AD7E-055B004D4E8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02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84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391" y="315025"/>
            <a:ext cx="6956055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1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495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3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83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07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199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1092200" y="1739900"/>
            <a:ext cx="6692900" cy="42291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0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1170624" y="1467575"/>
            <a:ext cx="7072312" cy="46593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84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3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985838" y="1836738"/>
            <a:ext cx="7089775" cy="394493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99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730745" y="274638"/>
            <a:ext cx="51492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96112" y="1818009"/>
            <a:ext cx="6810918" cy="407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26260-129A-6C45-B4A2-D55055772D93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3A11-1014-1C49-9222-06FF1D1F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3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-consulting.com/#!e-learning/c8qj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8.jpg"/><Relationship Id="rId3" Type="http://schemas.openxmlformats.org/officeDocument/2006/relationships/image" Target="../media/image22.jpeg"/><Relationship Id="rId7" Type="http://schemas.openxmlformats.org/officeDocument/2006/relationships/image" Target="../media/image7.jpeg"/><Relationship Id="rId12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riveripn.com/blog-12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-consulting.com/#!e-learning/c8qj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-consulting.com/#!e-learning/c8qj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he-consulting.com/#!e-learning/c8qj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-consulting.com/#!e-learning/c8qj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he-consulting.com/#!e-learning/c8qj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-consulting.com/#!e-learning/c8qj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he-consulting.com/#!e-learning/c8qj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825479" y="6186592"/>
            <a:ext cx="1261371" cy="34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</a:rPr>
              <a:t>2016</a:t>
            </a:r>
            <a:endParaRPr lang="es-E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3250056" y="3592154"/>
            <a:ext cx="2257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DF6421"/>
                </a:solidFill>
                <a:latin typeface="Arial Narrow" pitchFamily="34" charset="0"/>
              </a:rPr>
              <a:t>e</a:t>
            </a:r>
            <a:r>
              <a:rPr lang="es-MX" sz="2000" dirty="0" smtClean="0">
                <a:solidFill>
                  <a:srgbClr val="DF6421"/>
                </a:solidFill>
                <a:latin typeface="Arial Narrow" pitchFamily="34" charset="0"/>
              </a:rPr>
              <a:t>-Learning para Emprendedores </a:t>
            </a:r>
          </a:p>
          <a:p>
            <a:pPr algn="ctr"/>
            <a:r>
              <a:rPr lang="es-MX" sz="2000" dirty="0" smtClean="0">
                <a:solidFill>
                  <a:srgbClr val="DF6421"/>
                </a:solidFill>
                <a:latin typeface="Arial Narrow" pitchFamily="34" charset="0"/>
              </a:rPr>
              <a:t>Innovadores</a:t>
            </a:r>
            <a:endParaRPr lang="es-MX" sz="2000" dirty="0">
              <a:solidFill>
                <a:srgbClr val="DF6421"/>
              </a:solidFill>
              <a:latin typeface="Arial Narrow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40" y="3498963"/>
            <a:ext cx="1218216" cy="129965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0" y="3492461"/>
            <a:ext cx="1218216" cy="12996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70" y="3492460"/>
            <a:ext cx="1224312" cy="13061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51" y="3484792"/>
            <a:ext cx="1218216" cy="129965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23313" y="5331866"/>
            <a:ext cx="6009546" cy="1454244"/>
            <a:chOff x="323313" y="5331866"/>
            <a:chExt cx="6009546" cy="1454244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23313" y="5331866"/>
              <a:ext cx="4570482" cy="145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b="1" dirty="0" smtClean="0">
                  <a:solidFill>
                    <a:srgbClr val="DF6421"/>
                  </a:solidFill>
                  <a:latin typeface="Arial" pitchFamily="34" charset="0"/>
                </a:rPr>
                <a:t>Human </a:t>
              </a:r>
              <a:r>
                <a:rPr lang="es-ES" b="1" dirty="0" err="1" smtClean="0">
                  <a:solidFill>
                    <a:srgbClr val="DF6421"/>
                  </a:solidFill>
                  <a:latin typeface="Arial" pitchFamily="34" charset="0"/>
                </a:rPr>
                <a:t>Evolution</a:t>
              </a:r>
              <a:r>
                <a:rPr lang="es-ES" b="1" dirty="0" smtClean="0">
                  <a:solidFill>
                    <a:srgbClr val="DF6421"/>
                  </a:solidFill>
                  <a:latin typeface="Arial" pitchFamily="34" charset="0"/>
                </a:rPr>
                <a:t> </a:t>
              </a:r>
              <a:r>
                <a:rPr lang="es-ES" b="1" dirty="0" err="1" smtClean="0">
                  <a:solidFill>
                    <a:srgbClr val="DF6421"/>
                  </a:solidFill>
                  <a:latin typeface="Arial" pitchFamily="34" charset="0"/>
                </a:rPr>
                <a:t>Consulting</a:t>
              </a:r>
              <a:r>
                <a:rPr lang="es-ES" b="1" dirty="0" smtClean="0">
                  <a:solidFill>
                    <a:srgbClr val="DF6421"/>
                  </a:solidFill>
                  <a:latin typeface="Arial" pitchFamily="34" charset="0"/>
                </a:rPr>
                <a:t> S.C. (HEC)</a:t>
              </a:r>
              <a:endParaRPr lang="es-ES" b="1" dirty="0">
                <a:solidFill>
                  <a:srgbClr val="DF6421"/>
                </a:solidFill>
                <a:latin typeface="Arial" pitchFamily="34" charset="0"/>
              </a:endParaRPr>
            </a:p>
            <a:p>
              <a:pPr eaLnBrk="1" hangingPunct="1">
                <a:spcBef>
                  <a:spcPts val="1200"/>
                </a:spcBef>
              </a:pPr>
              <a:r>
                <a:rPr lang="es-ES" sz="16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        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www.he-consulting.com</a:t>
              </a:r>
            </a:p>
            <a:p>
              <a:pPr eaLnBrk="1" hangingPunct="1">
                <a:spcBef>
                  <a:spcPts val="1400"/>
                </a:spcBef>
              </a:pP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         contacto@he-consulting.com </a:t>
              </a:r>
            </a:p>
            <a:p>
              <a:pPr eaLnBrk="1" hangingPunct="1">
                <a:spcBef>
                  <a:spcPts val="300"/>
                </a:spcBef>
              </a:pPr>
              <a:r>
                <a:rPr lang="es-ES" sz="1600" dirty="0" smtClean="0">
                  <a:solidFill>
                    <a:srgbClr val="3C3C3B"/>
                  </a:solidFill>
                  <a:latin typeface="Arial" pitchFamily="34" charset="0"/>
                </a:rPr>
                <a:t>        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pic>
          <p:nvPicPr>
            <p:cNvPr id="11" name="Imagen 10" descr="Captura de pantalla 2014-07-29 18.36.4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393" y="6152356"/>
              <a:ext cx="363548" cy="372942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3766888" y="5787175"/>
              <a:ext cx="2565971" cy="702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+52 (477) 3297847  </a:t>
              </a:r>
            </a:p>
            <a:p>
              <a:pPr>
                <a:spcBef>
                  <a:spcPts val="1400"/>
                </a:spcBef>
              </a:pP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400" dirty="0" err="1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eLearningHEC</a:t>
              </a:r>
              <a:endParaRPr lang="es-E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http://www.institutojanamos.edu.mx/telefon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091" y="5750729"/>
              <a:ext cx="422096" cy="37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elitewebservices.net/wp-content/uploads/2014/07/wordpress-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48" y="5721406"/>
              <a:ext cx="430697" cy="430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norwaymaine.com/n/wp-content/uploads/2015/06/email-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05" y="6154759"/>
              <a:ext cx="375522" cy="37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4 CuadroTexto"/>
          <p:cNvSpPr txBox="1"/>
          <p:nvPr/>
        </p:nvSpPr>
        <p:spPr>
          <a:xfrm>
            <a:off x="882268" y="1333121"/>
            <a:ext cx="7848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3C3C3B"/>
                </a:solidFill>
              </a:rPr>
              <a:t>Metodologías en temas especializados en Emprendimiento e Innovación Tecnológica, </a:t>
            </a:r>
            <a:r>
              <a:rPr lang="es-MX" sz="3200" b="1" dirty="0" smtClean="0">
                <a:solidFill>
                  <a:srgbClr val="3C3C3B"/>
                </a:solidFill>
              </a:rPr>
              <a:t>basadas en Cursos en Línea (e-Learning)</a:t>
            </a:r>
            <a:endParaRPr lang="es-MX" sz="32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-56608" y="651797"/>
            <a:ext cx="931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b="1" dirty="0">
                <a:solidFill>
                  <a:srgbClr val="DF6421"/>
                </a:solidFill>
                <a:latin typeface="Arial Narrow" panose="020B0606020202030204" pitchFamily="34" charset="0"/>
                <a:ea typeface="Times New Roman"/>
              </a:rPr>
              <a:t>Alineación y sincronía: ¡Aspectos clave para el éxito emprendedor</a:t>
            </a:r>
            <a:r>
              <a:rPr lang="es-MX" sz="2700" b="1" dirty="0" smtClean="0">
                <a:solidFill>
                  <a:srgbClr val="DF6421"/>
                </a:solidFill>
                <a:latin typeface="Arial Narrow" panose="020B0606020202030204" pitchFamily="34" charset="0"/>
                <a:ea typeface="Times New Roman"/>
              </a:rPr>
              <a:t>!</a:t>
            </a:r>
            <a:endParaRPr lang="es-MX" sz="2700" b="1" dirty="0">
              <a:solidFill>
                <a:srgbClr val="DF6421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2444757" y="5466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18" name="4 CuadroTexto"/>
          <p:cNvSpPr txBox="1"/>
          <p:nvPr/>
        </p:nvSpPr>
        <p:spPr>
          <a:xfrm>
            <a:off x="148208" y="1973435"/>
            <a:ext cx="8816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Éxito como emprendedor innovador, ¿suerte o alineación y sincronía? 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Emprendedor innovador como estratega del más alto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nivel.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Mapeando el proceso de co-creación de alineación y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sincronía.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Emprendedor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alineado.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Equipo de trabajo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alineado.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de desarrollo del producto ganador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alineado.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Factores clave del entorno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alineados.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Identificando el </a:t>
            </a:r>
            <a:r>
              <a:rPr lang="es-MX" sz="2200" dirty="0" err="1">
                <a:solidFill>
                  <a:srgbClr val="3C3C3B"/>
                </a:solidFill>
                <a:latin typeface="Arial Narrow" pitchFamily="34" charset="0"/>
              </a:rPr>
              <a:t>timing</a:t>
            </a: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adecuado.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Uniendo las piezas para el gran juego de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estrategia.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Recomendaciones </a:t>
            </a: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y mejores </a:t>
            </a:r>
            <a:r>
              <a:rPr lang="es-MX" sz="2200" dirty="0" smtClean="0">
                <a:solidFill>
                  <a:srgbClr val="3C3C3B"/>
                </a:solidFill>
                <a:latin typeface="Arial Narrow" pitchFamily="34" charset="0"/>
              </a:rPr>
              <a:t>prácticas.</a:t>
            </a:r>
            <a:endParaRPr lang="es-MX" sz="2200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20" name="4 CuadroTexto"/>
          <p:cNvSpPr txBox="1"/>
          <p:nvPr/>
        </p:nvSpPr>
        <p:spPr>
          <a:xfrm>
            <a:off x="213052" y="1261685"/>
            <a:ext cx="86865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>
                <a:solidFill>
                  <a:srgbClr val="0C928D"/>
                </a:solidFill>
                <a:latin typeface="Arial Narrow" panose="020B0606020202030204" pitchFamily="34" charset="0"/>
                <a:ea typeface="Times New Roman"/>
              </a:rPr>
              <a:t>Clases/Módulos de este Curso de Emprendimiento e Innovación:</a:t>
            </a:r>
            <a:endParaRPr lang="es-MX" sz="2300" dirty="0">
              <a:solidFill>
                <a:srgbClr val="0C928D"/>
              </a:solidFill>
              <a:latin typeface="Arial Narrow" panose="020B0606020202030204" pitchFamily="34" charset="0"/>
              <a:ea typeface="Times New Roman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13052" y="5931778"/>
            <a:ext cx="4626203" cy="723275"/>
            <a:chOff x="213052" y="6072442"/>
            <a:chExt cx="4626203" cy="723275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13052" y="6072442"/>
              <a:ext cx="4626203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sz="2000" b="1" dirty="0" smtClean="0">
                  <a:solidFill>
                    <a:srgbClr val="C00000"/>
                  </a:solidFill>
                  <a:latin typeface="Arial" pitchFamily="34" charset="0"/>
                </a:rPr>
                <a:t>      </a:t>
              </a:r>
              <a:r>
                <a:rPr lang="es-ES" sz="2000" b="1" dirty="0" smtClean="0">
                  <a:solidFill>
                    <a:srgbClr val="DF6421"/>
                  </a:solidFill>
                  <a:latin typeface="Arial" pitchFamily="34" charset="0"/>
                </a:rPr>
                <a:t>Información:</a:t>
              </a:r>
              <a:endParaRPr lang="es-ES" sz="2000" b="1" dirty="0">
                <a:solidFill>
                  <a:srgbClr val="DF6421"/>
                </a:solidFill>
                <a:latin typeface="Arial" pitchFamily="34" charset="0"/>
              </a:endParaRPr>
            </a:p>
            <a:p>
              <a:pPr eaLnBrk="1" hangingPunct="1">
                <a:spcBef>
                  <a:spcPts val="600"/>
                </a:spcBef>
              </a:pPr>
              <a:r>
                <a:rPr lang="es-MX" sz="1600" dirty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http://www.he-consulting.com/#!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e-learning/c8qj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1" name="12 Más"/>
            <p:cNvSpPr/>
            <p:nvPr/>
          </p:nvSpPr>
          <p:spPr>
            <a:xfrm>
              <a:off x="434469" y="6164722"/>
              <a:ext cx="224767" cy="227063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6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CuadroTexto"/>
          <p:cNvSpPr txBox="1"/>
          <p:nvPr/>
        </p:nvSpPr>
        <p:spPr>
          <a:xfrm>
            <a:off x="1013322" y="840038"/>
            <a:ext cx="752723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>
              <a:solidFill>
                <a:srgbClr val="1F497D"/>
              </a:solidFill>
              <a:latin typeface="Segoe UI"/>
              <a:ea typeface="Times New Roman"/>
            </a:endParaRPr>
          </a:p>
          <a:p>
            <a:pPr marL="342900" indent="-342900" algn="just">
              <a:spcBef>
                <a:spcPts val="600"/>
              </a:spcBef>
              <a:buFont typeface="+mj-ea"/>
              <a:buAutoNum type="circleNumDbPlain"/>
            </a:pPr>
            <a:r>
              <a:rPr lang="es-ES" i="1" dirty="0" smtClean="0">
                <a:solidFill>
                  <a:srgbClr val="3C3C3B"/>
                </a:solidFill>
              </a:rPr>
              <a:t>Un </a:t>
            </a:r>
            <a:r>
              <a:rPr lang="es-ES" i="1" dirty="0">
                <a:solidFill>
                  <a:srgbClr val="3C3C3B"/>
                </a:solidFill>
              </a:rPr>
              <a:t>curso equivale a 40 horas de capacitación, con acceso durante 6 meses y </a:t>
            </a:r>
            <a:r>
              <a:rPr lang="es-ES" b="1" i="1" dirty="0">
                <a:solidFill>
                  <a:srgbClr val="3C3C3B"/>
                </a:solidFill>
              </a:rPr>
              <a:t>certificado de aprovechamiento con valor curricular</a:t>
            </a:r>
            <a:r>
              <a:rPr lang="es-ES" i="1" dirty="0">
                <a:solidFill>
                  <a:srgbClr val="3C3C3B"/>
                </a:solidFill>
              </a:rPr>
              <a:t>, según promedio final.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circleNumDbPlain"/>
            </a:pPr>
            <a:r>
              <a:rPr lang="es-ES" i="1" dirty="0" smtClean="0">
                <a:solidFill>
                  <a:srgbClr val="3C3C3B"/>
                </a:solidFill>
              </a:rPr>
              <a:t>Metodología </a:t>
            </a:r>
            <a:r>
              <a:rPr lang="es-ES" i="1" dirty="0">
                <a:solidFill>
                  <a:srgbClr val="3C3C3B"/>
                </a:solidFill>
              </a:rPr>
              <a:t>y herramientas para identificar, analizar y resolver problemáticas, </a:t>
            </a:r>
            <a:r>
              <a:rPr lang="es-ES" b="1" i="1" dirty="0">
                <a:solidFill>
                  <a:srgbClr val="3C3C3B"/>
                </a:solidFill>
              </a:rPr>
              <a:t>rompiendo paradigmas </a:t>
            </a:r>
            <a:r>
              <a:rPr lang="es-ES" i="1" dirty="0">
                <a:solidFill>
                  <a:srgbClr val="3C3C3B"/>
                </a:solidFill>
              </a:rPr>
              <a:t>y ampliando visión y perspectivas.</a:t>
            </a:r>
          </a:p>
          <a:p>
            <a:pPr marL="342900" indent="-342900" algn="just">
              <a:buFont typeface="+mj-lt"/>
              <a:buAutoNum type="circleNumDbPlain"/>
            </a:pPr>
            <a:r>
              <a:rPr lang="es-ES" i="1" dirty="0">
                <a:solidFill>
                  <a:srgbClr val="3C3C3B"/>
                </a:solidFill>
              </a:rPr>
              <a:t>Herramientas </a:t>
            </a:r>
            <a:r>
              <a:rPr lang="es-ES" i="1" dirty="0" smtClean="0">
                <a:solidFill>
                  <a:srgbClr val="3C3C3B"/>
                </a:solidFill>
              </a:rPr>
              <a:t>que </a:t>
            </a:r>
            <a:r>
              <a:rPr lang="es-ES" i="1" dirty="0">
                <a:solidFill>
                  <a:srgbClr val="3C3C3B"/>
                </a:solidFill>
              </a:rPr>
              <a:t>fortalecen el </a:t>
            </a:r>
            <a:r>
              <a:rPr lang="es-ES" b="1" i="1" dirty="0">
                <a:solidFill>
                  <a:srgbClr val="3C3C3B"/>
                </a:solidFill>
              </a:rPr>
              <a:t>pensamiento crítico-reflexivo </a:t>
            </a:r>
            <a:r>
              <a:rPr lang="es-ES" i="1" dirty="0">
                <a:solidFill>
                  <a:srgbClr val="3C3C3B"/>
                </a:solidFill>
              </a:rPr>
              <a:t>del estudiante. </a:t>
            </a:r>
          </a:p>
          <a:p>
            <a:pPr marL="342900" indent="-342900" algn="just">
              <a:buFont typeface="+mj-lt"/>
              <a:buAutoNum type="circleNumDbPlain"/>
            </a:pPr>
            <a:r>
              <a:rPr lang="es-ES" i="1" dirty="0">
                <a:solidFill>
                  <a:srgbClr val="3C3C3B"/>
                </a:solidFill>
              </a:rPr>
              <a:t>Herramientas para que el estudiante se enfoque en llevar a cabo su negocio con un </a:t>
            </a:r>
            <a:r>
              <a:rPr lang="es-ES" b="1" i="1" dirty="0">
                <a:solidFill>
                  <a:srgbClr val="3C3C3B"/>
                </a:solidFill>
              </a:rPr>
              <a:t>producto </a:t>
            </a:r>
            <a:r>
              <a:rPr lang="es-ES" b="1" i="1" dirty="0" smtClean="0">
                <a:solidFill>
                  <a:srgbClr val="3C3C3B"/>
                </a:solidFill>
              </a:rPr>
              <a:t>ganador*</a:t>
            </a:r>
            <a:r>
              <a:rPr lang="es-ES" i="1" dirty="0" smtClean="0">
                <a:solidFill>
                  <a:srgbClr val="3C3C3B"/>
                </a:solidFill>
              </a:rPr>
              <a:t>, </a:t>
            </a:r>
            <a:r>
              <a:rPr lang="es-ES" i="1" dirty="0">
                <a:solidFill>
                  <a:srgbClr val="3C3C3B"/>
                </a:solidFill>
              </a:rPr>
              <a:t>desarrollando desde lo personal hasta lo profesional, de una manera práctica, fácil de implementar, divertida y enfocada en resultados. </a:t>
            </a:r>
            <a:endParaRPr lang="es-ES" i="1" dirty="0" smtClean="0">
              <a:solidFill>
                <a:srgbClr val="3C3C3B"/>
              </a:solidFill>
            </a:endParaRPr>
          </a:p>
          <a:p>
            <a:pPr marL="342900" indent="-342900" algn="just">
              <a:buFont typeface="+mj-lt"/>
              <a:buAutoNum type="circleNumDbPlain"/>
            </a:pPr>
            <a:r>
              <a:rPr lang="es-ES" i="1" dirty="0">
                <a:solidFill>
                  <a:srgbClr val="3C3C3B"/>
                </a:solidFill>
              </a:rPr>
              <a:t>Tutoría </a:t>
            </a:r>
            <a:r>
              <a:rPr lang="es-ES" i="1" dirty="0" smtClean="0">
                <a:solidFill>
                  <a:srgbClr val="3C3C3B"/>
                </a:solidFill>
              </a:rPr>
              <a:t>por parte de un </a:t>
            </a:r>
            <a:r>
              <a:rPr lang="es-ES" i="1" dirty="0">
                <a:solidFill>
                  <a:srgbClr val="3C3C3B"/>
                </a:solidFill>
              </a:rPr>
              <a:t>emprendedor e innovador con experiencia real. </a:t>
            </a:r>
          </a:p>
          <a:p>
            <a:pPr marL="342900" indent="-342900" algn="just">
              <a:buFont typeface="+mj-lt"/>
              <a:buAutoNum type="circleNumDbPlain"/>
            </a:pPr>
            <a:r>
              <a:rPr lang="es-ES" i="1" dirty="0" smtClean="0">
                <a:solidFill>
                  <a:srgbClr val="3C3C3B"/>
                </a:solidFill>
              </a:rPr>
              <a:t>Incluyen completos materiales </a:t>
            </a:r>
            <a:r>
              <a:rPr lang="es-ES" i="1" dirty="0">
                <a:solidFill>
                  <a:srgbClr val="3C3C3B"/>
                </a:solidFill>
              </a:rPr>
              <a:t>de </a:t>
            </a:r>
            <a:r>
              <a:rPr lang="es-ES" i="1" dirty="0" smtClean="0">
                <a:solidFill>
                  <a:srgbClr val="3C3C3B"/>
                </a:solidFill>
              </a:rPr>
              <a:t>apoyo en formatos interesantes.</a:t>
            </a:r>
            <a:endParaRPr lang="es-ES" i="1" dirty="0">
              <a:solidFill>
                <a:srgbClr val="3C3C3B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s-ES" b="1" i="1" dirty="0" smtClean="0">
                <a:solidFill>
                  <a:srgbClr val="DF6421"/>
                </a:solidFill>
              </a:rPr>
              <a:t>Brindando al emprendedor una </a:t>
            </a:r>
            <a:r>
              <a:rPr lang="es-ES" b="1" i="1" dirty="0">
                <a:solidFill>
                  <a:srgbClr val="DF6421"/>
                </a:solidFill>
              </a:rPr>
              <a:t>metodología y herramientas para orquestar sus capacidades, situaciones, recursos y tiempos, </a:t>
            </a:r>
            <a:r>
              <a:rPr lang="es-ES" b="1" i="1" dirty="0" smtClean="0">
                <a:solidFill>
                  <a:srgbClr val="DF6421"/>
                </a:solidFill>
              </a:rPr>
              <a:t>logrando </a:t>
            </a:r>
            <a:r>
              <a:rPr lang="es-ES" b="1" i="1" dirty="0">
                <a:solidFill>
                  <a:srgbClr val="DF6421"/>
                </a:solidFill>
              </a:rPr>
              <a:t>sus objetivos como </a:t>
            </a:r>
            <a:r>
              <a:rPr lang="es-ES" b="1" i="1" dirty="0" smtClean="0">
                <a:solidFill>
                  <a:srgbClr val="DF6421"/>
                </a:solidFill>
              </a:rPr>
              <a:t>emprendedor al </a:t>
            </a:r>
            <a:r>
              <a:rPr lang="es-ES" b="1" i="1" dirty="0">
                <a:solidFill>
                  <a:srgbClr val="DF6421"/>
                </a:solidFill>
              </a:rPr>
              <a:t>tiempo que desarrolla un alta autoestima y se convierte en un gran estratega. 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1889444" y="305755"/>
            <a:ext cx="6280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Beneficios </a:t>
            </a:r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de nuestro e-Learning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5" name="CuadroTexto 9"/>
          <p:cNvSpPr txBox="1"/>
          <p:nvPr/>
        </p:nvSpPr>
        <p:spPr>
          <a:xfrm>
            <a:off x="1524207" y="6349579"/>
            <a:ext cx="664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C928D"/>
                </a:solidFill>
                <a:latin typeface="Segoe UI"/>
                <a:ea typeface="Times New Roman"/>
              </a:rPr>
              <a:t>*Producto ganador = Producto</a:t>
            </a:r>
            <a:r>
              <a:rPr lang="es-ES" sz="1400" dirty="0" smtClean="0">
                <a:solidFill>
                  <a:srgbClr val="0C928D"/>
                </a:solidFill>
                <a:latin typeface="Segoe UI"/>
                <a:ea typeface="Times New Roman"/>
              </a:rPr>
              <a:t>/Servicio/Tecnología </a:t>
            </a:r>
            <a:r>
              <a:rPr lang="es-ES" sz="1400" dirty="0">
                <a:solidFill>
                  <a:srgbClr val="0C928D"/>
                </a:solidFill>
                <a:latin typeface="Segoe UI"/>
                <a:ea typeface="Times New Roman"/>
              </a:rPr>
              <a:t>con </a:t>
            </a:r>
            <a:r>
              <a:rPr lang="es-ES" sz="1400" dirty="0" smtClean="0">
                <a:solidFill>
                  <a:srgbClr val="0C928D"/>
                </a:solidFill>
                <a:latin typeface="Segoe UI"/>
                <a:ea typeface="Times New Roman"/>
              </a:rPr>
              <a:t>potencial validado de mercado.</a:t>
            </a:r>
            <a:endParaRPr lang="es-ES" sz="1400" dirty="0">
              <a:solidFill>
                <a:srgbClr val="0C928D"/>
              </a:solidFill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05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/>
          <p:nvPr/>
        </p:nvSpPr>
        <p:spPr>
          <a:xfrm>
            <a:off x="1342675" y="29851"/>
            <a:ext cx="677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Didácticos, divertidos e interesantes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962750" y="568671"/>
            <a:ext cx="759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DF6421"/>
                </a:solidFill>
                <a:latin typeface="Arial Narrow" pitchFamily="34" charset="0"/>
              </a:rPr>
              <a:t>Diseñados por emprendedores, para emprendedores</a:t>
            </a:r>
            <a:endParaRPr lang="es-MX" sz="2800" b="1" dirty="0">
              <a:solidFill>
                <a:srgbClr val="DF6421"/>
              </a:solidFill>
              <a:latin typeface="Arial Narrow" pitchFamily="34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2340350" y="1941375"/>
            <a:ext cx="6441862" cy="392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3C3C3B"/>
                </a:solidFill>
                <a:latin typeface="Segoe UI"/>
                <a:ea typeface="Times New Roman"/>
              </a:rPr>
              <a:t>Son cursos de </a:t>
            </a:r>
            <a:r>
              <a:rPr lang="es-ES" dirty="0">
                <a:solidFill>
                  <a:srgbClr val="3C3C3B"/>
                </a:solidFill>
                <a:latin typeface="Segoe UI"/>
                <a:ea typeface="Times New Roman"/>
              </a:rPr>
              <a:t>Emprendimiento e Innovación que te </a:t>
            </a:r>
            <a:r>
              <a:rPr lang="es-ES" dirty="0" smtClean="0">
                <a:solidFill>
                  <a:srgbClr val="3C3C3B"/>
                </a:solidFill>
                <a:latin typeface="Segoe UI"/>
                <a:ea typeface="Times New Roman"/>
              </a:rPr>
              <a:t>dan </a:t>
            </a:r>
            <a:r>
              <a:rPr lang="es-ES" dirty="0">
                <a:solidFill>
                  <a:srgbClr val="3C3C3B"/>
                </a:solidFill>
                <a:latin typeface="Segoe UI"/>
                <a:ea typeface="Times New Roman"/>
              </a:rPr>
              <a:t>herramientas fáciles de entender y de implementar mediante una metodología enfocada a la realidad y no solo como se ve en la escuela.  </a:t>
            </a:r>
          </a:p>
          <a:p>
            <a:pPr algn="ctr">
              <a:spcBef>
                <a:spcPts val="900"/>
              </a:spcBef>
            </a:pPr>
            <a:r>
              <a:rPr lang="es-ES" dirty="0" smtClean="0">
                <a:solidFill>
                  <a:srgbClr val="3C3C3B"/>
                </a:solidFill>
                <a:latin typeface="Segoe UI"/>
                <a:ea typeface="Times New Roman"/>
              </a:rPr>
              <a:t>Herramientas </a:t>
            </a:r>
            <a:r>
              <a:rPr lang="es-ES" dirty="0">
                <a:solidFill>
                  <a:srgbClr val="3C3C3B"/>
                </a:solidFill>
                <a:latin typeface="Segoe UI"/>
                <a:ea typeface="Times New Roman"/>
              </a:rPr>
              <a:t>para enfocarte en hacer realidad tu proyecto, desarrollando desde lo personal hasta lo profesional, de una manera práctica, fácil de implementar y </a:t>
            </a:r>
            <a:r>
              <a:rPr lang="es-ES" dirty="0" smtClean="0">
                <a:solidFill>
                  <a:srgbClr val="3C3C3B"/>
                </a:solidFill>
                <a:latin typeface="Segoe UI"/>
                <a:ea typeface="Times New Roman"/>
              </a:rPr>
              <a:t>orientada </a:t>
            </a:r>
            <a:r>
              <a:rPr lang="es-ES" dirty="0">
                <a:solidFill>
                  <a:srgbClr val="3C3C3B"/>
                </a:solidFill>
                <a:latin typeface="Segoe UI"/>
                <a:ea typeface="Times New Roman"/>
              </a:rPr>
              <a:t>a resultados.</a:t>
            </a:r>
          </a:p>
          <a:p>
            <a:pPr algn="ctr">
              <a:spcBef>
                <a:spcPts val="900"/>
              </a:spcBef>
            </a:pPr>
            <a:r>
              <a:rPr lang="es-ES" dirty="0" smtClean="0">
                <a:solidFill>
                  <a:srgbClr val="3C3C3B"/>
                </a:solidFill>
                <a:latin typeface="Segoe UI"/>
                <a:ea typeface="Times New Roman"/>
              </a:rPr>
              <a:t>En </a:t>
            </a:r>
            <a:r>
              <a:rPr lang="es-ES" dirty="0">
                <a:solidFill>
                  <a:srgbClr val="3C3C3B"/>
                </a:solidFill>
                <a:latin typeface="Segoe UI"/>
                <a:ea typeface="Times New Roman"/>
              </a:rPr>
              <a:t>lugar de utilizar modelos generalizados, hace que analices toda tu situación actual y a partir de ahí poder generar un plan de acción para concretar, antes de cualquier cosa, un producto </a:t>
            </a:r>
            <a:r>
              <a:rPr lang="es-ES" dirty="0" smtClean="0">
                <a:solidFill>
                  <a:srgbClr val="3C3C3B"/>
                </a:solidFill>
                <a:latin typeface="Segoe UI"/>
                <a:ea typeface="Times New Roman"/>
              </a:rPr>
              <a:t>ganador, </a:t>
            </a:r>
            <a:r>
              <a:rPr lang="es-ES" dirty="0">
                <a:solidFill>
                  <a:srgbClr val="3C3C3B"/>
                </a:solidFill>
                <a:latin typeface="Segoe UI"/>
                <a:ea typeface="Times New Roman"/>
              </a:rPr>
              <a:t>enfocándote en objetivos basados en resultados, es decir, ventas.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2422795" y="1414977"/>
            <a:ext cx="628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C928D"/>
                </a:solidFill>
                <a:latin typeface="Segoe UI"/>
                <a:ea typeface="Times New Roman"/>
              </a:rPr>
              <a:t>Explicados por estudiantes emprendedores:</a:t>
            </a:r>
            <a:endParaRPr lang="es-MX" dirty="0">
              <a:solidFill>
                <a:srgbClr val="0C928D"/>
              </a:solidFill>
              <a:latin typeface="Times New Roman"/>
              <a:ea typeface="Times New Roman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1283755" y="6334058"/>
            <a:ext cx="6441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http://www.he-consulting.com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6" y="3903451"/>
            <a:ext cx="1099037" cy="11725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4" y="5152208"/>
            <a:ext cx="1093564" cy="11666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" y="2738399"/>
            <a:ext cx="1093565" cy="11666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8" y="1530569"/>
            <a:ext cx="1093564" cy="11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30036" y="956194"/>
            <a:ext cx="6929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3C3C3B"/>
                </a:solidFill>
                <a:latin typeface="Segoe UI"/>
                <a:ea typeface="Times New Roman"/>
              </a:rPr>
              <a:t>Los cursos en línea forman parte de nuestra metodología de emprendimiento reconocida por el Instituto Nacional de México (INADEM).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1799777" y="302698"/>
            <a:ext cx="599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C3C3B"/>
                </a:solidFill>
                <a:latin typeface="Arial Narrow" pitchFamily="34" charset="0"/>
              </a:rPr>
              <a:t>Metodología Reconocida por INADEM</a:t>
            </a:r>
            <a:endParaRPr lang="es-MX" sz="28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028" t="1075" r="1656" b="2432"/>
          <a:stretch/>
        </p:blipFill>
        <p:spPr>
          <a:xfrm>
            <a:off x="1620905" y="1671245"/>
            <a:ext cx="6354543" cy="44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/>
          <p:cNvSpPr txBox="1"/>
          <p:nvPr/>
        </p:nvSpPr>
        <p:spPr>
          <a:xfrm>
            <a:off x="1477168" y="457965"/>
            <a:ext cx="449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3C3C3B"/>
                </a:solidFill>
                <a:latin typeface="Arial Narrow" pitchFamily="34" charset="0"/>
              </a:rPr>
              <a:t>Casi</a:t>
            </a:r>
            <a:r>
              <a:rPr lang="es-MX" sz="2800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es-MX" sz="2800" b="1" dirty="0" smtClean="0">
                <a:solidFill>
                  <a:srgbClr val="DF6421"/>
                </a:solidFill>
                <a:latin typeface="Arial Narrow" pitchFamily="34" charset="0"/>
              </a:rPr>
              <a:t>TODO México es territorio</a:t>
            </a:r>
            <a:endParaRPr lang="es-MX" sz="2800" b="1" dirty="0">
              <a:solidFill>
                <a:srgbClr val="DF6421"/>
              </a:solidFill>
              <a:latin typeface="Arial Narrow" pitchFamily="34" charset="0"/>
            </a:endParaRPr>
          </a:p>
        </p:txBody>
      </p:sp>
      <p:pic>
        <p:nvPicPr>
          <p:cNvPr id="11" name="Picture 2" descr="C:\Users\Desktop HEC\Google Drive\Temporal Proyectos\MKT Big River para FB\Mapa Todo México es HEC-Big River 17Dic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" y="1526015"/>
            <a:ext cx="5708613" cy="36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4 CuadroTexto"/>
          <p:cNvSpPr txBox="1"/>
          <p:nvPr/>
        </p:nvSpPr>
        <p:spPr>
          <a:xfrm>
            <a:off x="5972053" y="2232893"/>
            <a:ext cx="2970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3C3C3B"/>
                </a:solidFill>
                <a:latin typeface="Arial Narrow" pitchFamily="34" charset="0"/>
              </a:rPr>
              <a:t>Estados con color </a:t>
            </a:r>
            <a:r>
              <a:rPr lang="es-MX" dirty="0" smtClean="0">
                <a:solidFill>
                  <a:srgbClr val="3C3C3B"/>
                </a:solidFill>
                <a:latin typeface="Arial Narrow" pitchFamily="34" charset="0"/>
              </a:rPr>
              <a:t>representan estudiantes que han tomado los </a:t>
            </a:r>
            <a:r>
              <a:rPr lang="es-MX" dirty="0">
                <a:solidFill>
                  <a:srgbClr val="3C3C3B"/>
                </a:solidFill>
                <a:latin typeface="Arial Narrow" pitchFamily="34" charset="0"/>
              </a:rPr>
              <a:t>cursos por </a:t>
            </a:r>
            <a:r>
              <a:rPr lang="es-MX" dirty="0" smtClean="0">
                <a:solidFill>
                  <a:srgbClr val="3C3C3B"/>
                </a:solidFill>
                <a:latin typeface="Arial Narrow" pitchFamily="34" charset="0"/>
              </a:rPr>
              <a:t>Internet sobre Emprendimiento e Innovación Tecnológica:</a:t>
            </a:r>
          </a:p>
          <a:p>
            <a:pPr algn="ctr"/>
            <a:endParaRPr lang="es-MX" dirty="0" smtClean="0">
              <a:solidFill>
                <a:srgbClr val="3C3C3B"/>
              </a:solidFill>
              <a:latin typeface="Arial Narrow" pitchFamily="34" charset="0"/>
            </a:endParaRPr>
          </a:p>
          <a:p>
            <a:pPr lvl="0" algn="ctr" defTabSz="914400">
              <a:defRPr/>
            </a:pPr>
            <a:r>
              <a:rPr lang="es-MX" kern="0" dirty="0">
                <a:solidFill>
                  <a:srgbClr val="3C3C3B"/>
                </a:solidFill>
                <a:latin typeface="Arial Narrow" pitchFamily="34" charset="0"/>
              </a:rPr>
              <a:t>En menos de 3 años contamos con proyectos para capacitar a casi 7,500 estudiantes.</a:t>
            </a:r>
          </a:p>
        </p:txBody>
      </p:sp>
      <p:sp>
        <p:nvSpPr>
          <p:cNvPr id="13" name="4 CuadroTexto"/>
          <p:cNvSpPr txBox="1"/>
          <p:nvPr/>
        </p:nvSpPr>
        <p:spPr>
          <a:xfrm>
            <a:off x="5779441" y="1793432"/>
            <a:ext cx="323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dirty="0" smtClean="0">
                <a:solidFill>
                  <a:srgbClr val="0C928D"/>
                </a:solidFill>
                <a:latin typeface="Segoe UI"/>
                <a:ea typeface="Times New Roman"/>
              </a:rPr>
              <a:t>Cobertura:</a:t>
            </a:r>
            <a:endParaRPr lang="es-MX" sz="2000" dirty="0">
              <a:solidFill>
                <a:srgbClr val="0C928D"/>
              </a:solidFill>
              <a:latin typeface="Times New Roman"/>
              <a:ea typeface="Times New Roman"/>
            </a:endParaRPr>
          </a:p>
        </p:txBody>
      </p:sp>
      <p:sp>
        <p:nvSpPr>
          <p:cNvPr id="14" name="4 CuadroTexto"/>
          <p:cNvSpPr txBox="1"/>
          <p:nvPr/>
        </p:nvSpPr>
        <p:spPr>
          <a:xfrm>
            <a:off x="70828" y="5320728"/>
            <a:ext cx="88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3C3C3B"/>
                </a:solidFill>
                <a:latin typeface="Arial Narrow" pitchFamily="34" charset="0"/>
              </a:rPr>
              <a:t>* Gráfica elaborada por herramienta </a:t>
            </a:r>
            <a:r>
              <a:rPr lang="es-MX" sz="1600" i="1" dirty="0" err="1" smtClean="0">
                <a:solidFill>
                  <a:srgbClr val="3C3C3B"/>
                </a:solidFill>
                <a:latin typeface="Arial Narrow" pitchFamily="34" charset="0"/>
              </a:rPr>
              <a:t>Analytics</a:t>
            </a:r>
            <a:r>
              <a:rPr lang="es-MX" sz="1600" dirty="0" smtClean="0">
                <a:solidFill>
                  <a:srgbClr val="3C3C3B"/>
                </a:solidFill>
                <a:latin typeface="Arial Narrow" pitchFamily="34" charset="0"/>
              </a:rPr>
              <a:t> de nuestra plataforma de e-</a:t>
            </a:r>
            <a:r>
              <a:rPr lang="es-MX" sz="1600" dirty="0" err="1" smtClean="0">
                <a:solidFill>
                  <a:srgbClr val="3C3C3B"/>
                </a:solidFill>
                <a:latin typeface="Arial Narrow" pitchFamily="34" charset="0"/>
              </a:rPr>
              <a:t>Learning</a:t>
            </a:r>
            <a:r>
              <a:rPr lang="es-MX" sz="1600" dirty="0" smtClean="0">
                <a:solidFill>
                  <a:srgbClr val="3C3C3B"/>
                </a:solidFill>
                <a:latin typeface="Arial Narrow" pitchFamily="34" charset="0"/>
              </a:rPr>
              <a:t> Big </a:t>
            </a:r>
            <a:r>
              <a:rPr lang="es-MX" sz="1600" dirty="0" err="1" smtClean="0">
                <a:solidFill>
                  <a:srgbClr val="3C3C3B"/>
                </a:solidFill>
                <a:latin typeface="Arial Narrow" pitchFamily="34" charset="0"/>
              </a:rPr>
              <a:t>River</a:t>
            </a:r>
            <a:r>
              <a:rPr lang="es-MX" sz="1600" dirty="0" smtClean="0">
                <a:solidFill>
                  <a:srgbClr val="3C3C3B"/>
                </a:solidFill>
                <a:latin typeface="Arial Narrow" pitchFamily="34" charset="0"/>
              </a:rPr>
              <a:t>. </a:t>
            </a:r>
            <a:r>
              <a:rPr lang="es-MX" sz="1600" b="1" dirty="0" smtClean="0">
                <a:solidFill>
                  <a:srgbClr val="3C3C3B"/>
                </a:solidFill>
                <a:latin typeface="Arial Narrow" pitchFamily="34" charset="0"/>
              </a:rPr>
              <a:t>Toda la información detallada es pública, así como resultados, notas y comentarios. Se puede consultar en:</a:t>
            </a:r>
            <a:endParaRPr lang="es-MX" sz="1600" b="1" i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1285872" y="6316251"/>
            <a:ext cx="6441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http://www.he-consulting.com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 descr="https://scontent-dfw1-1.xx.fbcdn.net/hphotos-xat1/t31.0-8/12022406_891878227562213_2287069154020594729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t="19239" r="11938" b="19380"/>
          <a:stretch/>
        </p:blipFill>
        <p:spPr bwMode="auto">
          <a:xfrm>
            <a:off x="5972053" y="165610"/>
            <a:ext cx="1540101" cy="11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5434" y="261989"/>
            <a:ext cx="762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DF6421"/>
                </a:solidFill>
                <a:latin typeface="Arial Narrow" pitchFamily="34" charset="0"/>
              </a:rPr>
              <a:t>Testimonios de nuestros Emprendedores</a:t>
            </a:r>
            <a:endParaRPr lang="es-MX" sz="3600" b="1" dirty="0">
              <a:solidFill>
                <a:srgbClr val="DF6421"/>
              </a:solidFill>
              <a:latin typeface="Arial Narrow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4788024" y="2797995"/>
            <a:ext cx="41642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solidFill>
                  <a:srgbClr val="3C3C3B"/>
                </a:solidFill>
              </a:rPr>
              <a:t>"Excelente tanto el facilitador como los materiales de apoyo, me permitió complementar bajo el enfoque de sistemas conocimientos adquiridos en asignaturas tales como : </a:t>
            </a:r>
            <a:r>
              <a:rPr lang="es-ES" sz="1400" i="1" dirty="0" err="1">
                <a:solidFill>
                  <a:srgbClr val="3C3C3B"/>
                </a:solidFill>
              </a:rPr>
              <a:t>Agronegocios</a:t>
            </a:r>
            <a:r>
              <a:rPr lang="es-ES" sz="1400" i="1" dirty="0">
                <a:solidFill>
                  <a:srgbClr val="3C3C3B"/>
                </a:solidFill>
              </a:rPr>
              <a:t>, Administración Agropecuaria, experiencias como Coordinador de Emprendimiento del Centro de Incubación e Innovación Empresarial del Instituto </a:t>
            </a:r>
            <a:r>
              <a:rPr lang="es-ES" sz="1400" i="1" dirty="0" err="1">
                <a:solidFill>
                  <a:srgbClr val="3C3C3B"/>
                </a:solidFill>
              </a:rPr>
              <a:t>Tecnólogico</a:t>
            </a:r>
            <a:r>
              <a:rPr lang="es-ES" sz="1400" i="1" dirty="0">
                <a:solidFill>
                  <a:srgbClr val="3C3C3B"/>
                </a:solidFill>
              </a:rPr>
              <a:t> del Altiplano de Tlaxcala. Muchas gracias. Mutuo </a:t>
            </a:r>
            <a:r>
              <a:rPr lang="es-ES" sz="1400" i="1" dirty="0" err="1">
                <a:solidFill>
                  <a:srgbClr val="3C3C3B"/>
                </a:solidFill>
              </a:rPr>
              <a:t>obrigado</a:t>
            </a:r>
            <a:r>
              <a:rPr lang="es-ES" sz="1400" i="1" dirty="0">
                <a:solidFill>
                  <a:srgbClr val="3C3C3B"/>
                </a:solidFill>
              </a:rPr>
              <a:t>, Paulo." </a:t>
            </a:r>
            <a:r>
              <a:rPr lang="es-ES" sz="1400" dirty="0">
                <a:solidFill>
                  <a:srgbClr val="1F497D"/>
                </a:solidFill>
              </a:rPr>
              <a:t>- </a:t>
            </a:r>
            <a:r>
              <a:rPr lang="es-ES" sz="1400" b="1" dirty="0">
                <a:solidFill>
                  <a:srgbClr val="1F497D"/>
                </a:solidFill>
              </a:rPr>
              <a:t>José Ausencio de la Cruz </a:t>
            </a:r>
            <a:r>
              <a:rPr lang="es-ES" sz="1400" b="1" dirty="0" smtClean="0">
                <a:solidFill>
                  <a:srgbClr val="1F497D"/>
                </a:solidFill>
              </a:rPr>
              <a:t>Santos.</a:t>
            </a:r>
            <a:endParaRPr lang="es-ES" sz="1400" b="1" dirty="0">
              <a:solidFill>
                <a:srgbClr val="1F497D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4016" y="355578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i="1" dirty="0">
                <a:solidFill>
                  <a:srgbClr val="3C3C3B"/>
                </a:solidFill>
              </a:rPr>
              <a:t>"Es un curso muy interesante y práctico que en lo personal como asesor me da mucho gusto que se presente esta opción de apoyo, ya que nos enfocamos mas a lo académico y descuidamos la parte real y objetiva del emprendedor. Felicidades por lo bien elaborado, seguimiento e información, se aprendió mucho por parte del equipo y nos cambia la perspectiva del concurso al no ir solo a ganar un premio, es aplicar todo lo que vivimos en este curso y poner en práctica las recomendaciones." </a:t>
            </a:r>
            <a:r>
              <a:rPr lang="es-ES" sz="1400" dirty="0">
                <a:solidFill>
                  <a:srgbClr val="1F497D"/>
                </a:solidFill>
              </a:rPr>
              <a:t>- </a:t>
            </a:r>
            <a:r>
              <a:rPr lang="es-ES" sz="1400" b="1" dirty="0">
                <a:solidFill>
                  <a:srgbClr val="1F497D"/>
                </a:solidFill>
              </a:rPr>
              <a:t>María de Jesús Cárdenas Chávez</a:t>
            </a:r>
            <a:r>
              <a:rPr lang="es-ES" sz="1400" dirty="0">
                <a:solidFill>
                  <a:srgbClr val="1F497D"/>
                </a:solidFill>
              </a:rPr>
              <a:t>, asesor de proyectos finalistas del Evento Nacional de Innovación Tecnológica (ENIT</a:t>
            </a:r>
            <a:r>
              <a:rPr lang="es-ES" sz="1400" dirty="0" smtClean="0">
                <a:solidFill>
                  <a:srgbClr val="1F497D"/>
                </a:solidFill>
              </a:rPr>
              <a:t>).</a:t>
            </a:r>
            <a:endParaRPr lang="es-ES" sz="1400" dirty="0">
              <a:solidFill>
                <a:srgbClr val="1F497D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6024" y="16818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i="1" dirty="0">
                <a:solidFill>
                  <a:srgbClr val="3C3C3B"/>
                </a:solidFill>
              </a:rPr>
              <a:t>“Más que un curso, adquirí un gran conocimiento enfocado en mi carrera Ing. en Gestión Empresarial, se fomentó el amar mi proyecto y en que el objetivo de consolidar la empresa sea fundamental en mi vida, romper paradigmas e impactar al mercado con un cambio el cual no solo va a satisfacer una necesidad si no impactar de forma positiva en el desarrollo sustentable del país.” </a:t>
            </a:r>
            <a:r>
              <a:rPr lang="es-ES" sz="1400" dirty="0">
                <a:solidFill>
                  <a:srgbClr val="1F497D"/>
                </a:solidFill>
              </a:rPr>
              <a:t>- </a:t>
            </a:r>
            <a:r>
              <a:rPr lang="es-ES" sz="1400" b="1" dirty="0" err="1">
                <a:solidFill>
                  <a:srgbClr val="1F497D"/>
                </a:solidFill>
              </a:rPr>
              <a:t>Jazmin</a:t>
            </a:r>
            <a:r>
              <a:rPr lang="es-ES" sz="1400" b="1" dirty="0">
                <a:solidFill>
                  <a:srgbClr val="1F497D"/>
                </a:solidFill>
              </a:rPr>
              <a:t> Ivette Reyes Serrano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1520" y="104944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srgbClr val="3C3C3B"/>
                </a:solidFill>
              </a:rPr>
              <a:t>“Excelente curso pues es fácil e interactivo y proporciona una gran herramienta para realizar el proyecto de innovación.” </a:t>
            </a:r>
            <a:r>
              <a:rPr lang="es-ES" sz="1400" dirty="0">
                <a:solidFill>
                  <a:srgbClr val="1F497D"/>
                </a:solidFill>
              </a:rPr>
              <a:t>- </a:t>
            </a:r>
            <a:r>
              <a:rPr lang="es-ES" sz="1400" b="1" dirty="0">
                <a:solidFill>
                  <a:srgbClr val="1F497D"/>
                </a:solidFill>
              </a:rPr>
              <a:t>Cruz Palacios </a:t>
            </a:r>
            <a:r>
              <a:rPr lang="es-ES" sz="1400" b="1" dirty="0" smtClean="0">
                <a:solidFill>
                  <a:srgbClr val="1F497D"/>
                </a:solidFill>
              </a:rPr>
              <a:t>Gerónimo</a:t>
            </a:r>
            <a:r>
              <a:rPr lang="es-ES" sz="1400" dirty="0">
                <a:solidFill>
                  <a:srgbClr val="1F497D"/>
                </a:solidFill>
              </a:rPr>
              <a:t>: Asesor de proyectos, Veracruz.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88024" y="1647529"/>
            <a:ext cx="4320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srgbClr val="3C3C3B"/>
                </a:solidFill>
              </a:rPr>
              <a:t>"Este curso me fue de gran utilidad para resolver dudas en cuestión de innovación y del como prepararse para el desarrollo del proyecto."</a:t>
            </a:r>
            <a:r>
              <a:rPr lang="es-ES" sz="1400" dirty="0">
                <a:solidFill>
                  <a:srgbClr val="3C3C3B"/>
                </a:solidFill>
              </a:rPr>
              <a:t> </a:t>
            </a:r>
            <a:r>
              <a:rPr lang="es-ES" sz="1400" dirty="0">
                <a:solidFill>
                  <a:srgbClr val="1F497D"/>
                </a:solidFill>
              </a:rPr>
              <a:t>- </a:t>
            </a:r>
            <a:r>
              <a:rPr lang="es-ES" sz="1400" b="1" dirty="0">
                <a:solidFill>
                  <a:srgbClr val="1F497D"/>
                </a:solidFill>
              </a:rPr>
              <a:t>Maribel De la Luz Pedro</a:t>
            </a:r>
            <a:r>
              <a:rPr lang="es-ES" sz="1400" dirty="0">
                <a:solidFill>
                  <a:srgbClr val="1F497D"/>
                </a:solidFill>
              </a:rPr>
              <a:t>, estudiante ganador primer lugar categoría Servicio del Evento Nacional de Innovación Tecnológica (ENIT</a:t>
            </a:r>
            <a:r>
              <a:rPr lang="es-ES" sz="1400" dirty="0" smtClean="0">
                <a:solidFill>
                  <a:srgbClr val="1F497D"/>
                </a:solidFill>
              </a:rPr>
              <a:t>).</a:t>
            </a:r>
            <a:endParaRPr lang="es-ES" sz="1400" dirty="0">
              <a:solidFill>
                <a:srgbClr val="1F497D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1283755" y="6334058"/>
            <a:ext cx="6441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http://www.he-consulting.com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94" y="4936152"/>
            <a:ext cx="957387" cy="102138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92" y="4936153"/>
            <a:ext cx="957388" cy="102138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91" y="4918980"/>
            <a:ext cx="962178" cy="102649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90" y="4918980"/>
            <a:ext cx="957388" cy="10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sio\Desktop\HEC_Docentes_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09"/>
            <a:ext cx="9144000" cy="69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6919664" y="1640828"/>
            <a:ext cx="1828800" cy="2585416"/>
            <a:chOff x="38100" y="2083345"/>
            <a:chExt cx="1828800" cy="2585416"/>
          </a:xfrm>
        </p:grpSpPr>
        <p:pic>
          <p:nvPicPr>
            <p:cNvPr id="11" name="Picture 3" descr="Poptada libro DAHE-Mar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1"/>
            <a:stretch>
              <a:fillRect/>
            </a:stretch>
          </p:blipFill>
          <p:spPr bwMode="auto">
            <a:xfrm>
              <a:off x="277662" y="2083345"/>
              <a:ext cx="1379689" cy="210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6"/>
            <p:cNvSpPr/>
            <p:nvPr/>
          </p:nvSpPr>
          <p:spPr>
            <a:xfrm>
              <a:off x="38100" y="4268651"/>
              <a:ext cx="1828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</a:rPr>
                <a:t>Libro DAHE</a:t>
              </a: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32656" y="3845000"/>
            <a:ext cx="2743200" cy="2392312"/>
            <a:chOff x="6228928" y="1241441"/>
            <a:chExt cx="2743200" cy="2392312"/>
          </a:xfrm>
        </p:grpSpPr>
        <p:sp>
          <p:nvSpPr>
            <p:cNvPr id="15" name="Rectangle 28"/>
            <p:cNvSpPr/>
            <p:nvPr/>
          </p:nvSpPr>
          <p:spPr>
            <a:xfrm>
              <a:off x="6228928" y="3233643"/>
              <a:ext cx="2743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</a:rPr>
                <a:t>Capacitación presencial</a:t>
              </a: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/>
            <a:srcRect l="16930" t="19877" r="21868" b="9649"/>
            <a:stretch/>
          </p:blipFill>
          <p:spPr>
            <a:xfrm>
              <a:off x="6380584" y="1241441"/>
              <a:ext cx="2439888" cy="1872259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246377" y="1689768"/>
            <a:ext cx="3101487" cy="1702647"/>
            <a:chOff x="249576" y="1299119"/>
            <a:chExt cx="3101487" cy="1702647"/>
          </a:xfrm>
        </p:grpSpPr>
        <p:pic>
          <p:nvPicPr>
            <p:cNvPr id="26" name="Picture 3" descr="C:\Users\Cosio\Desktop\HEC_Docentes_PPT02_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76" y="1299119"/>
              <a:ext cx="3101487" cy="1468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27"/>
            <p:cNvSpPr/>
            <p:nvPr/>
          </p:nvSpPr>
          <p:spPr>
            <a:xfrm>
              <a:off x="539552" y="2601656"/>
              <a:ext cx="2514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</a:rPr>
                <a:t>Plan para Docentes</a:t>
              </a: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94004" y="1268760"/>
            <a:ext cx="2622212" cy="3157528"/>
            <a:chOff x="3491880" y="1241442"/>
            <a:chExt cx="2622212" cy="3157528"/>
          </a:xfrm>
        </p:grpSpPr>
        <p:sp>
          <p:nvSpPr>
            <p:cNvPr id="13" name="Rectangle 27"/>
            <p:cNvSpPr/>
            <p:nvPr/>
          </p:nvSpPr>
          <p:spPr>
            <a:xfrm>
              <a:off x="3554648" y="3998860"/>
              <a:ext cx="2514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</a:rPr>
                <a:t>Cursos por Internet</a:t>
              </a: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</a:endParaRPr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258450"/>
              <a:ext cx="1218216" cy="1299651"/>
            </a:xfrm>
            <a:prstGeom prst="rect">
              <a:avLst/>
            </a:prstGeom>
          </p:spPr>
        </p:pic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876" y="1241442"/>
              <a:ext cx="1218216" cy="1299650"/>
            </a:xfrm>
            <a:prstGeom prst="rect">
              <a:avLst/>
            </a:prstGeom>
          </p:spPr>
        </p:pic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619254"/>
              <a:ext cx="1224312" cy="1306154"/>
            </a:xfrm>
            <a:prstGeom prst="rect">
              <a:avLst/>
            </a:prstGeom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375" y="2619254"/>
              <a:ext cx="1218216" cy="1299650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223826" y="-34415"/>
            <a:ext cx="8759686" cy="6847791"/>
            <a:chOff x="223826" y="-34415"/>
            <a:chExt cx="8759686" cy="6847791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566717" y="6474822"/>
              <a:ext cx="25975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F642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www.he-consulting.com 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2183080" y="6478794"/>
              <a:ext cx="3181008" cy="334582"/>
              <a:chOff x="5416415" y="6062784"/>
              <a:chExt cx="3181008" cy="334582"/>
            </a:xfrm>
          </p:grpSpPr>
          <p:pic>
            <p:nvPicPr>
              <p:cNvPr id="19" name="Imagen 18" descr="Captura de pantalla 2014-07-29 18.36.43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6415" y="6062784"/>
                <a:ext cx="315838" cy="323999"/>
              </a:xfrm>
              <a:prstGeom prst="rect">
                <a:avLst/>
              </a:prstGeom>
            </p:spPr>
          </p:pic>
          <p:sp>
            <p:nvSpPr>
              <p:cNvPr id="20" name="CuadroTexto 19"/>
              <p:cNvSpPr txBox="1"/>
              <p:nvPr/>
            </p:nvSpPr>
            <p:spPr>
              <a:xfrm>
                <a:off x="5717103" y="6074201"/>
                <a:ext cx="28803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5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eLearningHEC</a:t>
                </a:r>
                <a:endPara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4" name="Picture 3" descr="C:\Users\Cosio\Desktop\HEC_Docentes_PPT01_B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26" y="-3500"/>
              <a:ext cx="3116686" cy="108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Cosio\Desktop\HEC_Docentes_PPT01_C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943" y="-34415"/>
              <a:ext cx="5112569" cy="107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792" y="4581128"/>
              <a:ext cx="4732205" cy="1618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0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2688207" y="-29576"/>
            <a:ext cx="382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939721" y="618496"/>
            <a:ext cx="711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DF6421"/>
                </a:solidFill>
                <a:latin typeface="Arial Narrow" pitchFamily="34" charset="0"/>
              </a:rPr>
              <a:t>Principales proyectos realizados y casos de éxito</a:t>
            </a:r>
            <a:endParaRPr lang="es-MX" sz="2800" b="1" dirty="0">
              <a:solidFill>
                <a:srgbClr val="DF6421"/>
              </a:solidFill>
              <a:latin typeface="Arial Narrow" pitchFamily="34" charset="0"/>
            </a:endParaRPr>
          </a:p>
        </p:txBody>
      </p:sp>
      <p:sp>
        <p:nvSpPr>
          <p:cNvPr id="14" name="4 CuadroTexto"/>
          <p:cNvSpPr txBox="1"/>
          <p:nvPr/>
        </p:nvSpPr>
        <p:spPr>
          <a:xfrm>
            <a:off x="2475571" y="1365982"/>
            <a:ext cx="64398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i="1" dirty="0">
                <a:solidFill>
                  <a:srgbClr val="3C3C3B"/>
                </a:solidFill>
              </a:rPr>
              <a:t>“Las clases 6 y 7 me parecieron las más interesantes, así como también me ayudaron mucho a evaluar mi situación actual como persona y como </a:t>
            </a:r>
            <a:r>
              <a:rPr lang="es-MX" sz="1600" i="1" dirty="0" smtClean="0">
                <a:solidFill>
                  <a:srgbClr val="3C3C3B"/>
                </a:solidFill>
              </a:rPr>
              <a:t>empresa</a:t>
            </a:r>
            <a:r>
              <a:rPr lang="es-MX" sz="1600" i="1" dirty="0">
                <a:solidFill>
                  <a:srgbClr val="3C3C3B"/>
                </a:solidFill>
              </a:rPr>
              <a:t>.</a:t>
            </a:r>
            <a:r>
              <a:rPr lang="es-MX" sz="1600" i="1" dirty="0" smtClean="0">
                <a:solidFill>
                  <a:srgbClr val="3C3C3B"/>
                </a:solidFill>
              </a:rPr>
              <a:t>” </a:t>
            </a:r>
          </a:p>
          <a:p>
            <a:pPr algn="just"/>
            <a:r>
              <a:rPr lang="es-MX" sz="1400" b="1" dirty="0" smtClean="0">
                <a:solidFill>
                  <a:srgbClr val="1F497D"/>
                </a:solidFill>
              </a:rPr>
              <a:t>– </a:t>
            </a:r>
            <a:r>
              <a:rPr lang="es-MX" sz="1400" b="1" dirty="0">
                <a:solidFill>
                  <a:srgbClr val="1F497D"/>
                </a:solidFill>
              </a:rPr>
              <a:t>Blas Alberto González Pader</a:t>
            </a:r>
            <a:r>
              <a:rPr lang="es-MX" sz="1400" dirty="0">
                <a:solidFill>
                  <a:srgbClr val="1F497D"/>
                </a:solidFill>
              </a:rPr>
              <a:t>, </a:t>
            </a:r>
            <a:r>
              <a:rPr lang="es-MX" sz="1400" dirty="0" smtClean="0">
                <a:solidFill>
                  <a:srgbClr val="1F497D"/>
                </a:solidFill>
              </a:rPr>
              <a:t>ganador del Primer </a:t>
            </a:r>
            <a:r>
              <a:rPr lang="es-MX" sz="1400" dirty="0">
                <a:solidFill>
                  <a:srgbClr val="1F497D"/>
                </a:solidFill>
              </a:rPr>
              <a:t>L</a:t>
            </a:r>
            <a:r>
              <a:rPr lang="es-MX" sz="1400" dirty="0" smtClean="0">
                <a:solidFill>
                  <a:srgbClr val="1F497D"/>
                </a:solidFill>
              </a:rPr>
              <a:t>ugar Premio </a:t>
            </a:r>
            <a:r>
              <a:rPr lang="es-MX" sz="1400" dirty="0">
                <a:solidFill>
                  <a:srgbClr val="1F497D"/>
                </a:solidFill>
              </a:rPr>
              <a:t>Santander a la Innovación Empresarial 2013 y del Evento Nacional de Innovación Tecnológica (ENIT) 2013</a:t>
            </a:r>
            <a:r>
              <a:rPr lang="es-MX" sz="1400" dirty="0" smtClean="0">
                <a:solidFill>
                  <a:srgbClr val="1F497D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Mediante convenio CONACYT-DGEST se brindó el curso “Crear e Innovar, ¡para diferenciarte y ganar!” para los 947 finalistas del Evento Nacional de Innovación Tecnológica (ENIT) 2013:  </a:t>
            </a:r>
            <a:r>
              <a:rPr lang="es-MX" sz="1600" dirty="0">
                <a:solidFill>
                  <a:prstClr val="black"/>
                </a:solidFill>
                <a:hlinkClick r:id="rId3"/>
              </a:rPr>
              <a:t>http://www.bigriveripn.com/blog-12</a:t>
            </a:r>
            <a:r>
              <a:rPr lang="es-MX" sz="1600" dirty="0">
                <a:solidFill>
                  <a:prstClr val="black"/>
                </a:solidFill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Durante 2014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implementaron proyectos con dos instituciones educativas de nivel superior para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capacitar con estos cursos a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2,500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sus emprendedores e innovadores en distintos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estados del país, 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mediante subsidio otorgado por el Instituto Nacional del Emprendedor (INADEM). </a:t>
            </a:r>
            <a:endParaRPr lang="es-ES_tradn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Actualmente estamos ejecutando proyectos 2015 con cuatro instituciones  educativas de nivel superior de distintos estados del país, que implementaron nuestra </a:t>
            </a: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"Metodología Integral de Aprendizaje y Espíritu Emprendedor </a:t>
            </a: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Innovador“ 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 un total de 3,800 licencias e-</a:t>
            </a:r>
            <a:r>
              <a:rPr lang="es-E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Learning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6" y="3803092"/>
            <a:ext cx="1099037" cy="11725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4" y="5051849"/>
            <a:ext cx="1093564" cy="116666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" y="2638040"/>
            <a:ext cx="1093565" cy="11666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8" y="1430210"/>
            <a:ext cx="1093564" cy="11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720760" y="743475"/>
            <a:ext cx="764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DF6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  <a:r>
              <a:rPr lang="es-MX" sz="2800" b="1" dirty="0">
                <a:solidFill>
                  <a:srgbClr val="DF6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s-MX" sz="2800" b="1" dirty="0" smtClean="0">
                <a:solidFill>
                  <a:srgbClr val="0C928D"/>
                </a:solidFill>
                <a:latin typeface="Segoe UI"/>
                <a:ea typeface="Times New Roman"/>
              </a:rPr>
              <a:t>Emprende tu vida: ¡Decídete YA!</a:t>
            </a:r>
            <a:endParaRPr lang="es-MX" sz="2400" dirty="0">
              <a:solidFill>
                <a:srgbClr val="0C928D"/>
              </a:solidFill>
              <a:latin typeface="Times New Roman"/>
              <a:ea typeface="Times New Roman"/>
            </a:endParaRPr>
          </a:p>
        </p:txBody>
      </p:sp>
      <p:sp>
        <p:nvSpPr>
          <p:cNvPr id="3" name="4 CuadroTexto"/>
          <p:cNvSpPr txBox="1"/>
          <p:nvPr/>
        </p:nvSpPr>
        <p:spPr>
          <a:xfrm>
            <a:off x="1724342" y="-19976"/>
            <a:ext cx="579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Síntesis de 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4067944" y="1720022"/>
            <a:ext cx="487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ea"/>
              <a:buAutoNum type="circleNumDbPlain"/>
            </a:pPr>
            <a:r>
              <a:rPr lang="es-MX" sz="2000" dirty="0">
                <a:solidFill>
                  <a:srgbClr val="3C3C3B"/>
                </a:solidFill>
              </a:rPr>
              <a:t>Emprender tu negocio, empresa, microempresa, o bien </a:t>
            </a:r>
            <a:r>
              <a:rPr lang="es-MX" sz="2000" dirty="0" smtClean="0">
                <a:solidFill>
                  <a:srgbClr val="3C3C3B"/>
                </a:solidFill>
              </a:rPr>
              <a:t>auto-emplearte </a:t>
            </a:r>
            <a:r>
              <a:rPr lang="es-MX" sz="2000" dirty="0">
                <a:solidFill>
                  <a:srgbClr val="3C3C3B"/>
                </a:solidFill>
              </a:rPr>
              <a:t>es cosa del pasado. ¿Quieres innovar emprendiendo?: ¡Emprende un </a:t>
            </a:r>
            <a:r>
              <a:rPr lang="es-MX" sz="2000" b="1" dirty="0" smtClean="0">
                <a:solidFill>
                  <a:srgbClr val="3C3C3B"/>
                </a:solidFill>
              </a:rPr>
              <a:t>estilo de vida </a:t>
            </a:r>
            <a:r>
              <a:rPr lang="es-MX" sz="2000" dirty="0" smtClean="0">
                <a:solidFill>
                  <a:srgbClr val="3C3C3B"/>
                </a:solidFill>
              </a:rPr>
              <a:t>diferente, </a:t>
            </a:r>
            <a:r>
              <a:rPr lang="es-MX" sz="2000" dirty="0">
                <a:solidFill>
                  <a:srgbClr val="3C3C3B"/>
                </a:solidFill>
              </a:rPr>
              <a:t>gratificante y </a:t>
            </a:r>
            <a:r>
              <a:rPr lang="es-MX" sz="2000" dirty="0" smtClean="0">
                <a:solidFill>
                  <a:srgbClr val="3C3C3B"/>
                </a:solidFill>
              </a:rPr>
              <a:t>con visión integral!</a:t>
            </a:r>
          </a:p>
          <a:p>
            <a:pPr marL="449263" indent="-449263" algn="just">
              <a:buFont typeface="+mj-lt"/>
              <a:buAutoNum type="circleNumDbPlain"/>
            </a:pPr>
            <a:r>
              <a:rPr lang="es-MX" sz="2000" dirty="0" smtClean="0">
                <a:solidFill>
                  <a:srgbClr val="3C3C3B"/>
                </a:solidFill>
              </a:rPr>
              <a:t>Herramientas </a:t>
            </a:r>
            <a:r>
              <a:rPr lang="es-MX" sz="2000" dirty="0">
                <a:solidFill>
                  <a:srgbClr val="3C3C3B"/>
                </a:solidFill>
              </a:rPr>
              <a:t>prácticas para emprender mucho más que un negocio, con gran respaldo, integrando casos reales, con formatos y material de trabajo totalmente prácticos, a tu alcance y en formato e</a:t>
            </a:r>
            <a:r>
              <a:rPr lang="es-MX" sz="2000" dirty="0" smtClean="0">
                <a:solidFill>
                  <a:srgbClr val="3C3C3B"/>
                </a:solidFill>
              </a:rPr>
              <a:t>-</a:t>
            </a:r>
            <a:r>
              <a:rPr lang="es-MX" sz="2000" dirty="0" err="1" smtClean="0">
                <a:solidFill>
                  <a:srgbClr val="3C3C3B"/>
                </a:solidFill>
              </a:rPr>
              <a:t>Learning</a:t>
            </a:r>
            <a:r>
              <a:rPr lang="es-MX" sz="2000" dirty="0">
                <a:solidFill>
                  <a:srgbClr val="3C3C3B"/>
                </a:solidFill>
              </a:rPr>
              <a:t>.</a:t>
            </a:r>
            <a:r>
              <a:rPr lang="es-MX" sz="2000" dirty="0" smtClean="0">
                <a:solidFill>
                  <a:srgbClr val="3C3C3B"/>
                </a:solidFill>
              </a:rPr>
              <a:t> </a:t>
            </a:r>
            <a:r>
              <a:rPr lang="es-MX" sz="2000" b="1" dirty="0">
                <a:solidFill>
                  <a:srgbClr val="3C3C3B"/>
                </a:solidFill>
              </a:rPr>
              <a:t>Emprende tu Vida: ¡Decídete YA! </a:t>
            </a:r>
            <a:r>
              <a:rPr lang="es-MX" sz="2000" b="1" dirty="0" smtClean="0">
                <a:solidFill>
                  <a:srgbClr val="3C3C3B"/>
                </a:solidFill>
              </a:rPr>
              <a:t>es </a:t>
            </a:r>
            <a:r>
              <a:rPr lang="es-MX" sz="2000" b="1" dirty="0">
                <a:solidFill>
                  <a:srgbClr val="3C3C3B"/>
                </a:solidFill>
              </a:rPr>
              <a:t>para ti.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68766" y="6266158"/>
            <a:ext cx="6588512" cy="369332"/>
            <a:chOff x="1583888" y="5989691"/>
            <a:chExt cx="6588512" cy="369332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583888" y="5989691"/>
              <a:ext cx="6588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b="1" dirty="0" smtClean="0">
                  <a:solidFill>
                    <a:srgbClr val="C00000"/>
                  </a:solidFill>
                  <a:latin typeface="Arial" pitchFamily="34" charset="0"/>
                </a:rPr>
                <a:t>      </a:t>
              </a:r>
              <a:r>
                <a:rPr lang="es-ES" b="1" dirty="0" smtClean="0">
                  <a:solidFill>
                    <a:srgbClr val="DF6421"/>
                  </a:solidFill>
                  <a:latin typeface="Arial" pitchFamily="34" charset="0"/>
                </a:rPr>
                <a:t>Información: 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3"/>
                </a:rPr>
                <a:t>http</a:t>
              </a:r>
              <a:r>
                <a:rPr lang="es-ES" sz="1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3"/>
                </a:rPr>
                <a:t>://www.he-consulting.com/#!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3"/>
                </a:rPr>
                <a:t>e-learning/c8qj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endParaRPr lang="es-E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" name="12 Más"/>
            <p:cNvSpPr/>
            <p:nvPr/>
          </p:nvSpPr>
          <p:spPr>
            <a:xfrm>
              <a:off x="1806094" y="6046113"/>
              <a:ext cx="229788" cy="232135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</p:grpSp>
      <p:sp>
        <p:nvSpPr>
          <p:cNvPr id="8" name="4 CuadroTexto"/>
          <p:cNvSpPr txBox="1"/>
          <p:nvPr/>
        </p:nvSpPr>
        <p:spPr>
          <a:xfrm>
            <a:off x="323528" y="551723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C928D"/>
                </a:solidFill>
                <a:latin typeface="Segoe UI"/>
                <a:ea typeface="Times New Roman"/>
              </a:rPr>
              <a:t>Precio de lista: 70 dólares por licencia de usuario.</a:t>
            </a:r>
            <a:endParaRPr lang="es-MX" sz="1600" b="1" dirty="0">
              <a:solidFill>
                <a:srgbClr val="0C928D"/>
              </a:solidFill>
              <a:latin typeface="Segoe UI"/>
              <a:ea typeface="Times New Roman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" y="1720022"/>
            <a:ext cx="3388029" cy="36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1610724" y="613446"/>
            <a:ext cx="868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DF6421"/>
                </a:solidFill>
                <a:latin typeface="Arial Narrow" panose="020B0606020202030204" pitchFamily="34" charset="0"/>
                <a:ea typeface="Times New Roman"/>
              </a:rPr>
              <a:t>	Emprende tu vida, ¡Decídete YA!</a:t>
            </a:r>
            <a:endParaRPr lang="es-MX" sz="2800" dirty="0">
              <a:solidFill>
                <a:srgbClr val="DF6421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2444757" y="-19976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18" name="4 CuadroTexto"/>
          <p:cNvSpPr txBox="1"/>
          <p:nvPr/>
        </p:nvSpPr>
        <p:spPr>
          <a:xfrm>
            <a:off x="148208" y="1700059"/>
            <a:ext cx="8816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>
                <a:solidFill>
                  <a:srgbClr val="3D3923"/>
                </a:solidFill>
                <a:latin typeface="Arial Narrow" pitchFamily="34" charset="0"/>
              </a:rPr>
              <a:t>Paradigma </a:t>
            </a: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de emprendimiento. ¿Para qué emprender?: ¿Para ganar dinero?, ¿para ganar una vida?, ¿para lograr ambos?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El modelo adecuado para quiénes buscamos ganar todo: Pensamiento de sistemas.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Entendiendo nuestro entorno para saber capitalizarlo: inmediato, nacional y global.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¿Qué quiero y para qué lo quiero?: Definiendo visión, objetivos y prioridades de vida.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Cómo analizar de manera efectiva retos y tomar las decisiones más convenientes.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Definiendo los aspectos clave del proyecto de negocio: qué es, para quién y qué beneficios da.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Estrategia ganadora infalible: cómo hacer que ganemos nosotros, nuestro equipo, la sociedad y el medio ambiente (sostenibilidad y sustentabilidad).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Cómo lograr posicionamiento y relaciones públicas que generan utilidades.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Asegurando perfección en la operación, enfocando toda la energía para ganar y no para resolver problemas.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Estrategias para capitalizar tecnologías de información y comunicaciones disponibles y económicas o gratuitas.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Herramientas y </a:t>
            </a:r>
            <a:r>
              <a:rPr lang="es-ES" dirty="0" err="1">
                <a:solidFill>
                  <a:srgbClr val="3D3923"/>
                </a:solidFill>
                <a:latin typeface="Arial Narrow" pitchFamily="34" charset="0"/>
              </a:rPr>
              <a:t>tips</a:t>
            </a: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 prácticos para vivir el </a:t>
            </a:r>
            <a:r>
              <a:rPr lang="es-ES" dirty="0" smtClean="0">
                <a:solidFill>
                  <a:srgbClr val="3D3923"/>
                </a:solidFill>
                <a:latin typeface="Arial Narrow" pitchFamily="34" charset="0"/>
              </a:rPr>
              <a:t>Éxito </a:t>
            </a:r>
            <a:r>
              <a:rPr lang="es-ES" dirty="0">
                <a:solidFill>
                  <a:srgbClr val="3D3923"/>
                </a:solidFill>
                <a:latin typeface="Arial Narrow" pitchFamily="34" charset="0"/>
              </a:rPr>
              <a:t>Integral y una experiencia de vida sobresaliente</a:t>
            </a:r>
            <a:r>
              <a:rPr lang="es-ES" dirty="0" smtClean="0">
                <a:solidFill>
                  <a:srgbClr val="3D3923"/>
                </a:solidFill>
                <a:latin typeface="Arial Narrow" pitchFamily="34" charset="0"/>
              </a:rPr>
              <a:t>.</a:t>
            </a:r>
            <a:endParaRPr lang="es-ES" dirty="0">
              <a:solidFill>
                <a:srgbClr val="3D3923"/>
              </a:solidFill>
              <a:latin typeface="Arial Narrow" pitchFamily="34" charset="0"/>
            </a:endParaRPr>
          </a:p>
        </p:txBody>
      </p:sp>
      <p:sp>
        <p:nvSpPr>
          <p:cNvPr id="20" name="4 CuadroTexto"/>
          <p:cNvSpPr txBox="1"/>
          <p:nvPr/>
        </p:nvSpPr>
        <p:spPr>
          <a:xfrm>
            <a:off x="213052" y="1162908"/>
            <a:ext cx="86865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>
                <a:solidFill>
                  <a:srgbClr val="0C928D"/>
                </a:solidFill>
                <a:latin typeface="Arial Narrow" panose="020B0606020202030204" pitchFamily="34" charset="0"/>
                <a:ea typeface="Times New Roman"/>
              </a:rPr>
              <a:t>Clases/Módulos de este Curso de Emprendimiento:</a:t>
            </a:r>
            <a:endParaRPr lang="es-MX" sz="2300" dirty="0">
              <a:solidFill>
                <a:srgbClr val="0C928D"/>
              </a:solidFill>
              <a:latin typeface="Arial Narrow" panose="020B0606020202030204" pitchFamily="34" charset="0"/>
              <a:ea typeface="Times New Roman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13052" y="5931778"/>
            <a:ext cx="4626203" cy="723275"/>
            <a:chOff x="213052" y="6072442"/>
            <a:chExt cx="4626203" cy="723275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13052" y="6072442"/>
              <a:ext cx="4626203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sz="2000" b="1" dirty="0" smtClean="0">
                  <a:solidFill>
                    <a:srgbClr val="C00000"/>
                  </a:solidFill>
                  <a:latin typeface="Arial" pitchFamily="34" charset="0"/>
                </a:rPr>
                <a:t>      </a:t>
              </a:r>
              <a:r>
                <a:rPr lang="es-ES" sz="2000" b="1" dirty="0" smtClean="0">
                  <a:solidFill>
                    <a:srgbClr val="DF6421"/>
                  </a:solidFill>
                  <a:latin typeface="Arial" pitchFamily="34" charset="0"/>
                </a:rPr>
                <a:t>Información:</a:t>
              </a:r>
              <a:endParaRPr lang="es-ES" sz="2000" b="1" dirty="0">
                <a:solidFill>
                  <a:srgbClr val="DF6421"/>
                </a:solidFill>
                <a:latin typeface="Arial" pitchFamily="34" charset="0"/>
              </a:endParaRPr>
            </a:p>
            <a:p>
              <a:pPr eaLnBrk="1" hangingPunct="1">
                <a:spcBef>
                  <a:spcPts val="600"/>
                </a:spcBef>
              </a:pPr>
              <a:r>
                <a:rPr lang="es-MX" sz="1600" dirty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http://www.he-consulting.com/#!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e-learning/c8qj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1" name="12 Más"/>
            <p:cNvSpPr/>
            <p:nvPr/>
          </p:nvSpPr>
          <p:spPr>
            <a:xfrm>
              <a:off x="434469" y="6164722"/>
              <a:ext cx="224767" cy="227063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0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724342" y="-19976"/>
            <a:ext cx="579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Síntesis de 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15153" y="6279498"/>
            <a:ext cx="6216890" cy="369332"/>
            <a:chOff x="1583888" y="5989691"/>
            <a:chExt cx="6588512" cy="391409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583888" y="5989691"/>
              <a:ext cx="6588512" cy="39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b="1" dirty="0" smtClean="0">
                  <a:solidFill>
                    <a:srgbClr val="C00000"/>
                  </a:solidFill>
                  <a:latin typeface="Arial" pitchFamily="34" charset="0"/>
                </a:rPr>
                <a:t>      </a:t>
              </a:r>
              <a:r>
                <a:rPr lang="es-ES" b="1" dirty="0" smtClean="0">
                  <a:solidFill>
                    <a:srgbClr val="DF6421"/>
                  </a:solidFill>
                  <a:latin typeface="Arial" pitchFamily="34" charset="0"/>
                </a:rPr>
                <a:t>Información: 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http</a:t>
              </a:r>
              <a:r>
                <a:rPr lang="es-ES" sz="1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://www.he-consulting.com/#!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e-learning/c8qj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endParaRPr lang="es-E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" name="12 Más"/>
            <p:cNvSpPr/>
            <p:nvPr/>
          </p:nvSpPr>
          <p:spPr>
            <a:xfrm>
              <a:off x="1775054" y="6051723"/>
              <a:ext cx="264642" cy="267345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>
                <a:solidFill>
                  <a:prstClr val="white"/>
                </a:solidFill>
              </a:endParaRPr>
            </a:p>
          </p:txBody>
        </p:sp>
      </p:grpSp>
      <p:sp>
        <p:nvSpPr>
          <p:cNvPr id="8" name="4 CuadroTexto"/>
          <p:cNvSpPr txBox="1"/>
          <p:nvPr/>
        </p:nvSpPr>
        <p:spPr>
          <a:xfrm>
            <a:off x="323528" y="551723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C928D"/>
                </a:solidFill>
                <a:latin typeface="Segoe UI"/>
                <a:ea typeface="Times New Roman"/>
              </a:rPr>
              <a:t>Precio de lista: 70 dólares por licencia de usuario.</a:t>
            </a:r>
            <a:endParaRPr lang="es-MX" sz="1600" b="1" dirty="0">
              <a:solidFill>
                <a:srgbClr val="0C928D"/>
              </a:solidFill>
              <a:latin typeface="Segoe UI"/>
              <a:ea typeface="Times New Roman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4139952" y="1756338"/>
            <a:ext cx="4648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ea"/>
              <a:buAutoNum type="circleNumDbPlain"/>
            </a:pPr>
            <a:r>
              <a:rPr lang="es-MX" sz="2000" dirty="0">
                <a:solidFill>
                  <a:srgbClr val="3C3C3B"/>
                </a:solidFill>
              </a:rPr>
              <a:t>Este </a:t>
            </a:r>
            <a:r>
              <a:rPr lang="es-MX" sz="2000" dirty="0" smtClean="0">
                <a:solidFill>
                  <a:srgbClr val="3C3C3B"/>
                </a:solidFill>
              </a:rPr>
              <a:t>curso </a:t>
            </a:r>
            <a:r>
              <a:rPr lang="es-MX" sz="2000" dirty="0">
                <a:solidFill>
                  <a:srgbClr val="3C3C3B"/>
                </a:solidFill>
              </a:rPr>
              <a:t>de i</a:t>
            </a:r>
            <a:r>
              <a:rPr lang="es-MX" sz="2000" dirty="0" smtClean="0">
                <a:solidFill>
                  <a:srgbClr val="3C3C3B"/>
                </a:solidFill>
              </a:rPr>
              <a:t>nnovación es </a:t>
            </a:r>
            <a:r>
              <a:rPr lang="es-MX" sz="2000" dirty="0">
                <a:solidFill>
                  <a:srgbClr val="3C3C3B"/>
                </a:solidFill>
              </a:rPr>
              <a:t>ideal para </a:t>
            </a:r>
            <a:r>
              <a:rPr lang="es-MX" sz="2000" dirty="0" smtClean="0">
                <a:solidFill>
                  <a:srgbClr val="3C3C3B"/>
                </a:solidFill>
              </a:rPr>
              <a:t>emprendedores, empresarios y académicos y asesores </a:t>
            </a:r>
            <a:r>
              <a:rPr lang="es-MX" sz="2000" dirty="0">
                <a:solidFill>
                  <a:srgbClr val="3C3C3B"/>
                </a:solidFill>
              </a:rPr>
              <a:t>que realmente desean mejorar al máximo utilizando la innovación a su </a:t>
            </a:r>
            <a:r>
              <a:rPr lang="es-MX" sz="2000" dirty="0" smtClean="0">
                <a:solidFill>
                  <a:srgbClr val="3C3C3B"/>
                </a:solidFill>
              </a:rPr>
              <a:t>favor. </a:t>
            </a:r>
          </a:p>
          <a:p>
            <a:pPr marL="446088" indent="-446088" algn="just">
              <a:buFont typeface="+mj-lt"/>
              <a:buAutoNum type="circleNumDbPlain"/>
            </a:pPr>
            <a:r>
              <a:rPr lang="es-MX" sz="2000" dirty="0" smtClean="0">
                <a:solidFill>
                  <a:srgbClr val="3C3C3B"/>
                </a:solidFill>
              </a:rPr>
              <a:t>Aplicarás </a:t>
            </a:r>
            <a:r>
              <a:rPr lang="es-MX" sz="2000" dirty="0">
                <a:solidFill>
                  <a:srgbClr val="3C3C3B"/>
                </a:solidFill>
              </a:rPr>
              <a:t>una cuidadosa selección de herramientas </a:t>
            </a:r>
            <a:r>
              <a:rPr lang="es-MX" sz="2000" dirty="0" smtClean="0">
                <a:solidFill>
                  <a:srgbClr val="3C3C3B"/>
                </a:solidFill>
              </a:rPr>
              <a:t>prácticas </a:t>
            </a:r>
            <a:r>
              <a:rPr lang="es-MX" sz="2000" dirty="0">
                <a:solidFill>
                  <a:srgbClr val="3C3C3B"/>
                </a:solidFill>
              </a:rPr>
              <a:t>para comprender a la innovación desde una perspectiva sistémica, aplicarla y capitalizarla, ya sea si estás trabajando en el desarrollo de un producto, un servicio o la mejora sustancial de un proceso. 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215153" y="818779"/>
            <a:ext cx="8670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b="1" dirty="0">
                <a:solidFill>
                  <a:srgbClr val="DF6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  <a:r>
              <a:rPr lang="es-MX" sz="2700" b="1" dirty="0" smtClean="0">
                <a:solidFill>
                  <a:srgbClr val="DF6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MX" sz="2700" b="1" dirty="0" smtClean="0">
                <a:solidFill>
                  <a:srgbClr val="0C928D"/>
                </a:solidFill>
                <a:latin typeface="Segoe UI"/>
                <a:ea typeface="Times New Roman"/>
              </a:rPr>
              <a:t>Crear e innovar ¡Para diferenciarte y ganar!</a:t>
            </a:r>
            <a:endParaRPr lang="es-MX" sz="2700" dirty="0">
              <a:solidFill>
                <a:srgbClr val="0C928D"/>
              </a:solidFill>
              <a:latin typeface="Times New Roman"/>
              <a:ea typeface="Times New Roman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8706"/>
            <a:ext cx="3388029" cy="36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1610724" y="613446"/>
            <a:ext cx="868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DF6421"/>
                </a:solidFill>
                <a:latin typeface="Arial Narrow" panose="020B0606020202030204" pitchFamily="34" charset="0"/>
                <a:ea typeface="Times New Roman"/>
              </a:rPr>
              <a:t>	</a:t>
            </a:r>
            <a:endParaRPr lang="es-MX" sz="2800" dirty="0">
              <a:solidFill>
                <a:srgbClr val="DF6421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2444757" y="-19976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20" name="4 CuadroTexto"/>
          <p:cNvSpPr txBox="1"/>
          <p:nvPr/>
        </p:nvSpPr>
        <p:spPr>
          <a:xfrm>
            <a:off x="213052" y="1334426"/>
            <a:ext cx="86865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>
                <a:solidFill>
                  <a:srgbClr val="0C928D"/>
                </a:solidFill>
                <a:latin typeface="Arial Narrow" panose="020B0606020202030204" pitchFamily="34" charset="0"/>
                <a:ea typeface="Times New Roman"/>
              </a:rPr>
              <a:t>Clases/Módulos de este Curso de Innovación:</a:t>
            </a:r>
            <a:endParaRPr lang="es-MX" sz="2300" dirty="0">
              <a:solidFill>
                <a:srgbClr val="0C928D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457408" y="613446"/>
            <a:ext cx="868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DF6421"/>
                </a:solidFill>
                <a:latin typeface="Segoe UI"/>
                <a:ea typeface="Times New Roman"/>
              </a:rPr>
              <a:t> </a:t>
            </a:r>
            <a:r>
              <a:rPr lang="es-MX" sz="2800" b="1" dirty="0" smtClean="0">
                <a:solidFill>
                  <a:srgbClr val="DF6421"/>
                </a:solidFill>
                <a:latin typeface="Segoe UI"/>
                <a:ea typeface="Times New Roman"/>
              </a:rPr>
              <a:t>        </a:t>
            </a:r>
            <a:r>
              <a:rPr lang="es-MX" sz="2800" b="1" dirty="0" smtClean="0">
                <a:solidFill>
                  <a:srgbClr val="DF6421"/>
                </a:solidFill>
                <a:latin typeface="Arial Narrow" panose="020B0606020202030204" pitchFamily="34" charset="0"/>
                <a:ea typeface="Times New Roman"/>
              </a:rPr>
              <a:t>Crear e Innovar, ¡para diferenciarte y ganar!</a:t>
            </a:r>
            <a:endParaRPr lang="es-MX" sz="2400" dirty="0">
              <a:solidFill>
                <a:srgbClr val="DF6421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128734" y="1780702"/>
            <a:ext cx="881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solidFill>
                  <a:srgbClr val="3D3923"/>
                </a:solidFill>
                <a:latin typeface="Arial Narrow" pitchFamily="34" charset="0"/>
              </a:rPr>
              <a:t>Tendencias </a:t>
            </a: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y </a:t>
            </a:r>
            <a:r>
              <a:rPr lang="es-ES" sz="2000" dirty="0" smtClean="0">
                <a:solidFill>
                  <a:srgbClr val="3D3923"/>
                </a:solidFill>
                <a:latin typeface="Arial Narrow" pitchFamily="34" charset="0"/>
              </a:rPr>
              <a:t>oportunidades </a:t>
            </a: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para emprendedores con innovación y tecnología.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Idear, crear, inventar, innovar y hacer negocio; la trampa de los términos y definiciones.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Comprendiendo mejor a la innovación, mediante el pensamiento de sistemas.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Qué quiero lograr y para qué: establecimiento de visión y objetivos.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Rompimiento de paradigmas: cómo integrar este factor clave para el proceso innovador.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Creatividad aplicada y enfocada en diferenciar y ganar, durante el proceso innovador.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Análisis de la idea o proyecto en su fase actual para enfocar esfuerzos y estrategias de una fase realista.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Mapeo de capacidades, actores, alianzas y entorno para identificar las estrategias y acciones a realizar.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Definición de una ruta clave para el éxito del proyecto.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3D3923"/>
                </a:solidFill>
                <a:latin typeface="Arial Narrow" pitchFamily="34" charset="0"/>
              </a:rPr>
              <a:t>Análisis de caso de estudio de un emprendimiento </a:t>
            </a:r>
            <a:r>
              <a:rPr lang="es-ES" sz="2000" dirty="0" smtClean="0">
                <a:solidFill>
                  <a:srgbClr val="3D3923"/>
                </a:solidFill>
                <a:latin typeface="Arial Narrow" pitchFamily="34" charset="0"/>
              </a:rPr>
              <a:t>innovador mexicano.</a:t>
            </a:r>
            <a:endParaRPr lang="es-ES" sz="2000" dirty="0">
              <a:solidFill>
                <a:srgbClr val="3D3923"/>
              </a:solidFill>
              <a:latin typeface="Arial Narrow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13052" y="5931778"/>
            <a:ext cx="4626203" cy="723275"/>
            <a:chOff x="213052" y="6072442"/>
            <a:chExt cx="4626203" cy="723275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13052" y="6072442"/>
              <a:ext cx="4626203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sz="2000" b="1" dirty="0" smtClean="0">
                  <a:solidFill>
                    <a:srgbClr val="C00000"/>
                  </a:solidFill>
                  <a:latin typeface="Arial" pitchFamily="34" charset="0"/>
                </a:rPr>
                <a:t>      </a:t>
              </a:r>
              <a:r>
                <a:rPr lang="es-ES" sz="2000" b="1" dirty="0" smtClean="0">
                  <a:solidFill>
                    <a:srgbClr val="DF6421"/>
                  </a:solidFill>
                  <a:latin typeface="Arial" pitchFamily="34" charset="0"/>
                </a:rPr>
                <a:t>Información:</a:t>
              </a:r>
              <a:endParaRPr lang="es-ES" sz="2000" b="1" dirty="0">
                <a:solidFill>
                  <a:srgbClr val="DF6421"/>
                </a:solidFill>
                <a:latin typeface="Arial" pitchFamily="34" charset="0"/>
              </a:endParaRPr>
            </a:p>
            <a:p>
              <a:pPr eaLnBrk="1" hangingPunct="1">
                <a:spcBef>
                  <a:spcPts val="600"/>
                </a:spcBef>
              </a:pPr>
              <a:r>
                <a:rPr lang="es-MX" sz="1600" dirty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http://www.he-consulting.com/#!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e-learning/c8qj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5" name="12 Más"/>
            <p:cNvSpPr/>
            <p:nvPr/>
          </p:nvSpPr>
          <p:spPr>
            <a:xfrm>
              <a:off x="434469" y="6164722"/>
              <a:ext cx="224767" cy="227063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7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724342" y="-19976"/>
            <a:ext cx="579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Síntesis de 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23528" y="6246023"/>
            <a:ext cx="6588512" cy="369332"/>
            <a:chOff x="1583888" y="5989691"/>
            <a:chExt cx="6588512" cy="369332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583888" y="5989691"/>
              <a:ext cx="6588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b="1" dirty="0" smtClean="0">
                  <a:solidFill>
                    <a:srgbClr val="C00000"/>
                  </a:solidFill>
                  <a:latin typeface="Arial" pitchFamily="34" charset="0"/>
                </a:rPr>
                <a:t>      </a:t>
              </a:r>
              <a:r>
                <a:rPr lang="es-ES" b="1" dirty="0" smtClean="0">
                  <a:solidFill>
                    <a:srgbClr val="DF6421"/>
                  </a:solidFill>
                  <a:latin typeface="Arial" pitchFamily="34" charset="0"/>
                </a:rPr>
                <a:t>Información: 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http</a:t>
              </a:r>
              <a:r>
                <a:rPr lang="es-ES" sz="1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://www.he-consulting.com/#!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e-learning/c8qj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endParaRPr lang="es-E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" name="12 Más"/>
            <p:cNvSpPr/>
            <p:nvPr/>
          </p:nvSpPr>
          <p:spPr>
            <a:xfrm>
              <a:off x="1801670" y="6063339"/>
              <a:ext cx="211166" cy="213323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</p:grpSp>
      <p:sp>
        <p:nvSpPr>
          <p:cNvPr id="8" name="4 CuadroTexto"/>
          <p:cNvSpPr txBox="1"/>
          <p:nvPr/>
        </p:nvSpPr>
        <p:spPr>
          <a:xfrm>
            <a:off x="323528" y="551723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C928D"/>
                </a:solidFill>
                <a:latin typeface="Segoe UI"/>
                <a:ea typeface="Times New Roman"/>
              </a:rPr>
              <a:t>Precio de lista: 70 dólares por licencia de usuario.</a:t>
            </a:r>
            <a:endParaRPr lang="es-MX" sz="1600" b="1" dirty="0">
              <a:solidFill>
                <a:srgbClr val="0C928D"/>
              </a:solidFill>
              <a:latin typeface="Segoe UI"/>
              <a:ea typeface="Times New Roman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373294" y="628641"/>
            <a:ext cx="8686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DF6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  <a:r>
              <a:rPr lang="es-MX" sz="2400" b="1" dirty="0" smtClean="0">
                <a:solidFill>
                  <a:srgbClr val="DF6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2400" b="1" dirty="0" smtClean="0">
                <a:solidFill>
                  <a:srgbClr val="0C928D"/>
                </a:solidFill>
                <a:latin typeface="Segoe UI"/>
                <a:ea typeface="Times New Roman"/>
              </a:rPr>
              <a:t>Paso </a:t>
            </a:r>
            <a:r>
              <a:rPr lang="es-ES" sz="2400" b="1" dirty="0">
                <a:solidFill>
                  <a:srgbClr val="0C928D"/>
                </a:solidFill>
                <a:latin typeface="Segoe UI"/>
                <a:ea typeface="Times New Roman"/>
              </a:rPr>
              <a:t>a paso: Convierte tu idea en PRODUCTO GANADOR</a:t>
            </a:r>
            <a:endParaRPr lang="es-MX" sz="2400" b="1" dirty="0">
              <a:solidFill>
                <a:srgbClr val="0C928D"/>
              </a:solidFill>
              <a:latin typeface="Segoe UI"/>
              <a:ea typeface="Times New Roman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47456" y="1751325"/>
            <a:ext cx="462791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ea"/>
              <a:buAutoNum type="circleNumDbPlain"/>
            </a:pPr>
            <a:r>
              <a:rPr lang="es-ES" sz="2000" dirty="0">
                <a:solidFill>
                  <a:srgbClr val="3C3C3B"/>
                </a:solidFill>
              </a:rPr>
              <a:t>La base del éxito de toda empresa es contar con al menos un producto ganador: aquel que genera la mayoría de los ingresos, siendo para el mercado fácilmente identificable como LA OPCIÓN. </a:t>
            </a:r>
            <a:endParaRPr lang="es-ES" sz="2000" dirty="0" smtClean="0">
              <a:solidFill>
                <a:srgbClr val="3C3C3B"/>
              </a:solidFill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s-ES" sz="2000" dirty="0">
                <a:solidFill>
                  <a:srgbClr val="3C3C3B"/>
                </a:solidFill>
              </a:rPr>
              <a:t>Este curso </a:t>
            </a:r>
            <a:r>
              <a:rPr lang="es-ES" sz="2000" dirty="0" smtClean="0">
                <a:solidFill>
                  <a:srgbClr val="3C3C3B"/>
                </a:solidFill>
              </a:rPr>
              <a:t>brinda </a:t>
            </a:r>
            <a:r>
              <a:rPr lang="es-ES" sz="2000" dirty="0">
                <a:solidFill>
                  <a:srgbClr val="3C3C3B"/>
                </a:solidFill>
              </a:rPr>
              <a:t>las herramientas, métodos y recomendaciones para llevar de manera exitosa el proceso de creación y diseño de producto, partiendo desde una idea</a:t>
            </a:r>
            <a:r>
              <a:rPr lang="es-ES" sz="2000" dirty="0" smtClean="0">
                <a:solidFill>
                  <a:srgbClr val="3C3C3B"/>
                </a:solidFill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s-ES" sz="2000" b="1" dirty="0" smtClean="0">
                <a:solidFill>
                  <a:srgbClr val="3C3C3B"/>
                </a:solidFill>
              </a:rPr>
              <a:t>¡Sin producto ganador no hay empresa ni proyecto de negocio!</a:t>
            </a:r>
            <a:endParaRPr lang="es-ES" sz="2000" b="1" dirty="0">
              <a:solidFill>
                <a:srgbClr val="3C3C3B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58706"/>
            <a:ext cx="3388029" cy="36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452941" y="613446"/>
            <a:ext cx="822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F6421"/>
                </a:solidFill>
                <a:latin typeface="Arial Narrow" panose="020B0606020202030204" pitchFamily="34" charset="0"/>
                <a:ea typeface="Times New Roman"/>
              </a:rPr>
              <a:t>Paso a paso: Convierte tu idea en PRODUCTO </a:t>
            </a:r>
            <a:r>
              <a:rPr lang="es-MX" sz="2800" b="1" dirty="0" smtClean="0">
                <a:solidFill>
                  <a:srgbClr val="DF6421"/>
                </a:solidFill>
                <a:latin typeface="Arial Narrow" panose="020B0606020202030204" pitchFamily="34" charset="0"/>
                <a:ea typeface="Times New Roman"/>
              </a:rPr>
              <a:t>GANADOR</a:t>
            </a:r>
            <a:endParaRPr lang="es-MX" sz="2800" b="1" dirty="0">
              <a:solidFill>
                <a:srgbClr val="DF6421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2444757" y="5466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13052" y="5931778"/>
            <a:ext cx="4626203" cy="723275"/>
            <a:chOff x="213052" y="6072442"/>
            <a:chExt cx="4626203" cy="723275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13052" y="6072442"/>
              <a:ext cx="4626203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sz="2000" b="1" dirty="0" smtClean="0">
                  <a:solidFill>
                    <a:srgbClr val="C00000"/>
                  </a:solidFill>
                  <a:latin typeface="Arial" pitchFamily="34" charset="0"/>
                </a:rPr>
                <a:t>      </a:t>
              </a:r>
              <a:r>
                <a:rPr lang="es-ES" sz="2000" b="1" dirty="0" smtClean="0">
                  <a:solidFill>
                    <a:srgbClr val="DF6421"/>
                  </a:solidFill>
                  <a:latin typeface="Arial" pitchFamily="34" charset="0"/>
                </a:rPr>
                <a:t>Información:</a:t>
              </a:r>
              <a:endParaRPr lang="es-ES" sz="2000" b="1" dirty="0">
                <a:solidFill>
                  <a:srgbClr val="DF6421"/>
                </a:solidFill>
                <a:latin typeface="Arial" pitchFamily="34" charset="0"/>
              </a:endParaRPr>
            </a:p>
            <a:p>
              <a:pPr eaLnBrk="1" hangingPunct="1">
                <a:spcBef>
                  <a:spcPts val="600"/>
                </a:spcBef>
              </a:pPr>
              <a:r>
                <a:rPr lang="es-MX" sz="1600" dirty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http://www.he-consulting.com/#!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e-learning/c8qj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es-E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3" name="12 Más"/>
            <p:cNvSpPr/>
            <p:nvPr/>
          </p:nvSpPr>
          <p:spPr>
            <a:xfrm>
              <a:off x="434469" y="6164722"/>
              <a:ext cx="224767" cy="227063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</p:grpSp>
      <p:sp>
        <p:nvSpPr>
          <p:cNvPr id="18" name="4 CuadroTexto"/>
          <p:cNvSpPr txBox="1"/>
          <p:nvPr/>
        </p:nvSpPr>
        <p:spPr>
          <a:xfrm>
            <a:off x="148208" y="1700059"/>
            <a:ext cx="881628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Introducción al proceso de diseño y creación de producto ganador.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Elementos clave de administración flexible y ágil de proyectos.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1: Idea. Formulación de primera versión de Oferta de Valor.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2: Investigación Profunda. Diseño.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2: Investigación Profunda. Implementación y resultados.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3: Prototipo Funcional. Planeación y diseño.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3: Prototipo Funcional. Construcción, funcionamiento y pruebas.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4: Prototipo Comercial. Planeación y diseño.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4: Prototipo Comercial. Construcción y validación de mercado.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Fase 5: Proceso Iterativo de Oferta de Valor y Producto Ganador.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Introducción al mercado y estrategia comercial.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s-MX" sz="2200" dirty="0">
                <a:solidFill>
                  <a:srgbClr val="3C3C3B"/>
                </a:solidFill>
                <a:latin typeface="Arial Narrow" pitchFamily="34" charset="0"/>
              </a:rPr>
              <a:t>Recomendaciones para financiamiento e integración con socios.</a:t>
            </a:r>
          </a:p>
        </p:txBody>
      </p:sp>
      <p:sp>
        <p:nvSpPr>
          <p:cNvPr id="20" name="4 CuadroTexto"/>
          <p:cNvSpPr txBox="1"/>
          <p:nvPr/>
        </p:nvSpPr>
        <p:spPr>
          <a:xfrm>
            <a:off x="213052" y="1261685"/>
            <a:ext cx="86865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>
                <a:solidFill>
                  <a:srgbClr val="0C928D"/>
                </a:solidFill>
                <a:latin typeface="Arial Narrow" panose="020B0606020202030204" pitchFamily="34" charset="0"/>
                <a:ea typeface="Times New Roman"/>
              </a:rPr>
              <a:t>Clases/Módulos de este Curso de Emprendimiento e Innovación:</a:t>
            </a:r>
            <a:endParaRPr lang="es-MX" sz="2300" dirty="0">
              <a:solidFill>
                <a:srgbClr val="0C928D"/>
              </a:solidFill>
              <a:latin typeface="Arial Narrow" panose="020B060602020203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9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23528" y="6266105"/>
            <a:ext cx="6588512" cy="369332"/>
            <a:chOff x="1583888" y="5989691"/>
            <a:chExt cx="6588512" cy="369332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583888" y="5989691"/>
              <a:ext cx="6588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b="1" dirty="0" smtClean="0">
                  <a:solidFill>
                    <a:srgbClr val="C00000"/>
                  </a:solidFill>
                  <a:latin typeface="Arial" pitchFamily="34" charset="0"/>
                </a:rPr>
                <a:t>      </a:t>
              </a:r>
              <a:r>
                <a:rPr lang="es-ES" b="1" dirty="0" smtClean="0">
                  <a:solidFill>
                    <a:srgbClr val="DF6421"/>
                  </a:solidFill>
                  <a:latin typeface="Arial" pitchFamily="34" charset="0"/>
                </a:rPr>
                <a:t>Información: 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http</a:t>
              </a:r>
              <a:r>
                <a:rPr lang="es-ES" sz="1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://www.he-consulting.com/#!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hlinkClick r:id="rId2"/>
                </a:rPr>
                <a:t>e-learning/c8qj</a:t>
              </a:r>
              <a:r>
                <a:rPr lang="es-ES" sz="14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endParaRPr lang="es-E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6" name="12 Más"/>
            <p:cNvSpPr/>
            <p:nvPr/>
          </p:nvSpPr>
          <p:spPr>
            <a:xfrm>
              <a:off x="1801670" y="6082612"/>
              <a:ext cx="189055" cy="190986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</p:grpSp>
      <p:sp>
        <p:nvSpPr>
          <p:cNvPr id="7" name="4 CuadroTexto"/>
          <p:cNvSpPr txBox="1"/>
          <p:nvPr/>
        </p:nvSpPr>
        <p:spPr>
          <a:xfrm>
            <a:off x="323528" y="551723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C928D"/>
                </a:solidFill>
                <a:latin typeface="Segoe UI"/>
                <a:ea typeface="Times New Roman"/>
              </a:rPr>
              <a:t>Precio de lista: 70 dólares por licencia de usuario.</a:t>
            </a:r>
            <a:endParaRPr lang="es-MX" sz="1600" b="1" dirty="0">
              <a:solidFill>
                <a:srgbClr val="0C928D"/>
              </a:solidFill>
              <a:latin typeface="Segoe UI"/>
              <a:ea typeface="Times New Roman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47456" y="1751325"/>
            <a:ext cx="462791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3C3C3B"/>
                </a:solidFill>
              </a:rPr>
              <a:t>Alcanzar el éxito, no depende de suerte ni de la ejecución de un simple plan de negocios, que te permite crecer hasta un punto esperado; es contar con la Alineación y Sincronía de todos los factores internos y externos del emprendedor. Este curso </a:t>
            </a:r>
            <a:r>
              <a:rPr lang="es-MX" sz="2000" dirty="0" smtClean="0">
                <a:solidFill>
                  <a:srgbClr val="3C3C3B"/>
                </a:solidFill>
              </a:rPr>
              <a:t>brinda </a:t>
            </a:r>
            <a:r>
              <a:rPr lang="es-MX" sz="2000" dirty="0">
                <a:solidFill>
                  <a:srgbClr val="3C3C3B"/>
                </a:solidFill>
              </a:rPr>
              <a:t>las herramientas y métodos para analizar, diseñar e implementar una estrategia que integra los factores clave.</a:t>
            </a:r>
          </a:p>
          <a:p>
            <a:pPr algn="ctr">
              <a:spcBef>
                <a:spcPts val="600"/>
              </a:spcBef>
            </a:pPr>
            <a:r>
              <a:rPr lang="es-MX" sz="2000" b="1" dirty="0">
                <a:solidFill>
                  <a:srgbClr val="3C3C3B"/>
                </a:solidFill>
              </a:rPr>
              <a:t>Ser emprendedor e innovador es el juego de estrategia de más alto nivel, ¡y el más divertido que puedes encontrar!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1724342" y="-40058"/>
            <a:ext cx="579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3C3C3B"/>
                </a:solidFill>
                <a:latin typeface="Arial Narrow" pitchFamily="34" charset="0"/>
              </a:rPr>
              <a:t>Síntesis de Cursos por Internet</a:t>
            </a:r>
            <a:endParaRPr lang="es-MX" sz="3600" b="1" dirty="0">
              <a:solidFill>
                <a:srgbClr val="3C3C3B"/>
              </a:solidFill>
              <a:latin typeface="Arial Narrow" pitchFamily="34" charset="0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228601" y="710103"/>
            <a:ext cx="8686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DF6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  <a:r>
              <a:rPr lang="es-MX" sz="2400" b="1" dirty="0" smtClean="0">
                <a:solidFill>
                  <a:srgbClr val="DF6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s-ES" sz="2400" b="1" dirty="0" smtClean="0">
                <a:solidFill>
                  <a:srgbClr val="0C928D"/>
                </a:solidFill>
                <a:latin typeface="Segoe UI"/>
                <a:ea typeface="Times New Roman"/>
              </a:rPr>
              <a:t>Alineación </a:t>
            </a:r>
            <a:r>
              <a:rPr lang="es-ES" sz="2400" b="1" dirty="0">
                <a:solidFill>
                  <a:srgbClr val="0C928D"/>
                </a:solidFill>
                <a:latin typeface="Segoe UI"/>
                <a:ea typeface="Times New Roman"/>
              </a:rPr>
              <a:t>y sincronía: ¡Aspectos clave para el éxito emprendedor!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" y="1760524"/>
            <a:ext cx="3367501" cy="35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PPTHEC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TEMAPPTHEC2014.thmx</Template>
  <TotalTime>1586</TotalTime>
  <Words>2082</Words>
  <Application>Microsoft Office PowerPoint</Application>
  <PresentationFormat>Presentación en pantalla (4:3)</PresentationFormat>
  <Paragraphs>147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Segoe UI</vt:lpstr>
      <vt:lpstr>Times New Roman</vt:lpstr>
      <vt:lpstr>TEMAPPTHEC2014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Consultoría Patrimonial GÜÉMSA S.C.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de Asesores para Desarrollo de Proyectos Emprendedores con Innovación y Tecnología</dc:title>
  <dc:creator>Daniela Güémez Díaz</dc:creator>
  <cp:lastModifiedBy>NIDIA Marquez Gaucin</cp:lastModifiedBy>
  <cp:revision>152</cp:revision>
  <dcterms:created xsi:type="dcterms:W3CDTF">2014-08-06T00:00:35Z</dcterms:created>
  <dcterms:modified xsi:type="dcterms:W3CDTF">2016-02-12T00:19:51Z</dcterms:modified>
</cp:coreProperties>
</file>